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4415" r:id="rId1"/>
  </p:sldMasterIdLst>
  <p:notesMasterIdLst>
    <p:notesMasterId r:id="rId18"/>
  </p:notesMasterIdLst>
  <p:handoutMasterIdLst>
    <p:handoutMasterId r:id="rId19"/>
  </p:handoutMasterIdLst>
  <p:sldIdLst>
    <p:sldId id="257" r:id="rId2"/>
    <p:sldId id="258" r:id="rId3"/>
    <p:sldId id="260" r:id="rId4"/>
    <p:sldId id="261" r:id="rId5"/>
    <p:sldId id="309" r:id="rId6"/>
    <p:sldId id="263" r:id="rId7"/>
    <p:sldId id="264" r:id="rId8"/>
    <p:sldId id="296" r:id="rId9"/>
    <p:sldId id="312" r:id="rId10"/>
    <p:sldId id="275" r:id="rId11"/>
    <p:sldId id="330" r:id="rId12"/>
    <p:sldId id="314" r:id="rId13"/>
    <p:sldId id="318" r:id="rId14"/>
    <p:sldId id="315" r:id="rId15"/>
    <p:sldId id="322" r:id="rId16"/>
    <p:sldId id="319" r:id="rId17"/>
  </p:sldIdLst>
  <p:sldSz cx="9144000" cy="6858000" type="screen4x3"/>
  <p:notesSz cx="6950075" cy="9236075"/>
  <p:custDataLst>
    <p:tags r:id="rId20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MS PGothic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ain Content" id="{78AEC327-D0D4-4369-9DEA-4915C38C09C2}">
          <p14:sldIdLst>
            <p14:sldId id="257"/>
            <p14:sldId id="258"/>
            <p14:sldId id="260"/>
            <p14:sldId id="261"/>
            <p14:sldId id="309"/>
            <p14:sldId id="263"/>
            <p14:sldId id="264"/>
            <p14:sldId id="296"/>
            <p14:sldId id="312"/>
            <p14:sldId id="275"/>
            <p14:sldId id="330"/>
            <p14:sldId id="314"/>
            <p14:sldId id="318"/>
            <p14:sldId id="315"/>
            <p14:sldId id="322"/>
            <p14:sldId id="319"/>
          </p14:sldIdLst>
        </p14:section>
        <p14:section name="Appendix: Image Descriptions for Unsighted Students" id="{93E4D485-E6ED-412F-B3B2-C496E7F8C3C0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huma" initials="s" lastIdx="1" clrIdx="0"/>
  <p:cmAuthor id="1" name="Anne Lawrence" initials="AL" lastIdx="2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546A"/>
    <a:srgbClr val="68758C"/>
    <a:srgbClr val="125F9A"/>
    <a:srgbClr val="0033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41" autoAdjust="0"/>
    <p:restoredTop sz="62284" autoAdjust="0"/>
  </p:normalViewPr>
  <p:slideViewPr>
    <p:cSldViewPr>
      <p:cViewPr varScale="1">
        <p:scale>
          <a:sx n="48" d="100"/>
          <a:sy n="48" d="100"/>
        </p:scale>
        <p:origin x="2184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5" d="100"/>
        <a:sy n="4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wrap="square" lIns="92492" tIns="46246" rIns="92492" bIns="46246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wrap="square" lIns="92492" tIns="46246" rIns="92492" bIns="46246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fld id="{564175B4-60E5-4642-B910-215E29E7B2FF}" type="datetime1">
              <a:rPr lang="en-US" altLang="en-US"/>
              <a:pPr>
                <a:defRPr/>
              </a:pPr>
              <a:t>3/3/2020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8"/>
            <a:ext cx="3011699" cy="461804"/>
          </a:xfrm>
          <a:prstGeom prst="rect">
            <a:avLst/>
          </a:prstGeom>
        </p:spPr>
        <p:txBody>
          <a:bodyPr vert="horz" wrap="square" lIns="92492" tIns="46246" rIns="92492" bIns="46246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68" y="8772668"/>
            <a:ext cx="3011699" cy="461804"/>
          </a:xfrm>
          <a:prstGeom prst="rect">
            <a:avLst/>
          </a:prstGeom>
        </p:spPr>
        <p:txBody>
          <a:bodyPr vert="horz" wrap="square" lIns="92492" tIns="46246" rIns="92492" bIns="4624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fld id="{B25BD270-61DB-42BB-97A1-607BB2A862C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07355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1699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92" tIns="46246" rIns="92492" bIns="46246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6768" y="0"/>
            <a:ext cx="3011699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92" tIns="46246" rIns="92492" bIns="46246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5225" y="692150"/>
            <a:ext cx="4619625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5008" y="4387136"/>
            <a:ext cx="5560060" cy="415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92" tIns="46246" rIns="92492" bIns="4624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2668"/>
            <a:ext cx="3011699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92" tIns="46246" rIns="92492" bIns="46246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70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6768" y="8772668"/>
            <a:ext cx="3011699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92" tIns="46246" rIns="92492" bIns="4624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fld id="{D9FC78FB-D374-4C99-8EA0-74327110D4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005653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MS PGothic" panose="020B0600070205080204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MS PGothic" panose="020B0600070205080204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MS PGothic" panose="020B0600070205080204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MS PGothic" panose="020B0600070205080204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MS PGothic" panose="020B0600070205080204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spcAft>
                <a:spcPts val="3600"/>
              </a:spcAft>
              <a:buNone/>
            </a:pPr>
            <a:r>
              <a:rPr lang="en-US" altLang="en-US" b="1" dirty="0">
                <a:latin typeface="Calibri" panose="020F0502020204030204" pitchFamily="34" charset="0"/>
                <a:ea typeface="MS PGothic" panose="020B0600070205080204" pitchFamily="34" charset="-128"/>
              </a:rPr>
              <a:t>Globalization:</a:t>
            </a: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 the increasing movement of goods, services, and capital across national borders.</a:t>
            </a:r>
            <a:endParaRPr lang="en-US" altLang="en-US" dirty="0">
              <a:solidFill>
                <a:schemeClr val="accent1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A process – an ongoing series of interrelated events: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International trade and financial flows integrate the world economy, leading to the spread of technology, culture, and politics. 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Globalization is not simply a trend or a fad but, rather, an international system.</a:t>
            </a:r>
            <a:endParaRPr lang="en-US" altLang="en-US" dirty="0">
              <a:solidFill>
                <a:schemeClr val="accent1"/>
              </a:solidFill>
            </a:endParaRPr>
          </a:p>
          <a:p>
            <a:pPr marL="0" indent="0" eaLnBrk="1" hangingPunct="1">
              <a:buNone/>
              <a:defRPr/>
            </a:pPr>
            <a:r>
              <a:rPr lang="en-US" altLang="en-US" b="1" dirty="0">
                <a:ea typeface="MS PGothic" charset="-128"/>
              </a:rPr>
              <a:t>Develop global market channels: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ea typeface="MS PGothic" charset="-128"/>
              </a:rPr>
              <a:t>First build a successful business in their home country, then export products or services to buyers in other countries. </a:t>
            </a:r>
          </a:p>
          <a:p>
            <a:pPr marL="342900" lvl="1" indent="0" eaLnBrk="1" hangingPunct="1">
              <a:buFont typeface="Wingdings" charset="2"/>
              <a:buNone/>
              <a:defRPr/>
            </a:pPr>
            <a:r>
              <a:rPr lang="en-US" altLang="en-US" dirty="0">
                <a:solidFill>
                  <a:srgbClr val="FF0000"/>
                </a:solidFill>
                <a:ea typeface="MS PGothic" charset="-128"/>
                <a:sym typeface="Wingdings" charset="2"/>
              </a:rPr>
              <a:t> </a:t>
            </a:r>
            <a:r>
              <a:rPr lang="en-US" altLang="en-US" dirty="0">
                <a:ea typeface="MS PGothic" charset="-128"/>
              </a:rPr>
              <a:t>Example: Nestlé, PayPal.</a:t>
            </a:r>
            <a:endParaRPr lang="en-US" altLang="en-US" i="1" dirty="0">
              <a:ea typeface="MS PGothic" charset="-128"/>
            </a:endParaRPr>
          </a:p>
          <a:p>
            <a:pPr marL="0" indent="0" eaLnBrk="1" hangingPunct="1">
              <a:buNone/>
              <a:defRPr/>
            </a:pPr>
            <a:r>
              <a:rPr lang="en-US" altLang="en-US" b="1" dirty="0">
                <a:ea typeface="MS PGothic" charset="-128"/>
              </a:rPr>
              <a:t>Establish global operations: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ea typeface="MS PGothic" charset="-128"/>
              </a:rPr>
              <a:t>Locate manufacturing plants or service operations in other countries as a way to cut costs. </a:t>
            </a:r>
          </a:p>
          <a:p>
            <a:pPr marL="514350" lvl="1" indent="-171450" eaLnBrk="1" hangingPunct="1">
              <a:buFont typeface="Wingdings" panose="05000000000000000000" pitchFamily="2" charset="2"/>
              <a:buChar char="à"/>
              <a:defRPr/>
            </a:pPr>
            <a:r>
              <a:rPr lang="en-US" altLang="en-US" dirty="0">
                <a:ea typeface="MS PGothic" charset="-128"/>
              </a:rPr>
              <a:t>Example: BMW.</a:t>
            </a:r>
          </a:p>
          <a:p>
            <a:pPr marL="0" indent="0" eaLnBrk="1" hangingPunct="1">
              <a:buNone/>
              <a:defRPr/>
            </a:pPr>
            <a:r>
              <a:rPr lang="en-US" altLang="en-US" b="1" dirty="0">
                <a:ea typeface="ＭＳ Ｐゴシック" charset="-128"/>
              </a:rPr>
              <a:t>Develop</a:t>
            </a:r>
            <a:r>
              <a:rPr lang="en-US" altLang="en-US" b="1" i="1" dirty="0">
                <a:ea typeface="ＭＳ Ｐゴシック" charset="-128"/>
              </a:rPr>
              <a:t> </a:t>
            </a:r>
            <a:r>
              <a:rPr lang="en-US" altLang="en-US" b="1" dirty="0">
                <a:ea typeface="ＭＳ Ｐゴシック" charset="-128"/>
              </a:rPr>
              <a:t>global supply chains:</a:t>
            </a:r>
            <a:r>
              <a:rPr lang="en-US" altLang="en-US" b="1" i="1" dirty="0">
                <a:ea typeface="ＭＳ Ｐゴシック" charset="-128"/>
              </a:rPr>
              <a:t> 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ea typeface="ＭＳ Ｐゴシック" charset="-128"/>
              </a:rPr>
              <a:t>Purchase raw materials, components, or other supplies from sellers in other countries; work may also be subcontracted. </a:t>
            </a:r>
          </a:p>
          <a:p>
            <a:pPr marL="342900" lvl="1" indent="0" eaLnBrk="1" hangingPunct="1">
              <a:buFont typeface="Wingdings" charset="2"/>
              <a:buNone/>
              <a:defRPr/>
            </a:pPr>
            <a:r>
              <a:rPr lang="en-US" altLang="en-US" dirty="0">
                <a:solidFill>
                  <a:srgbClr val="FF0000"/>
                </a:solidFill>
                <a:ea typeface="ＭＳ Ｐゴシック" charset="-128"/>
                <a:sym typeface="Wingdings" charset="2"/>
              </a:rPr>
              <a:t> </a:t>
            </a:r>
            <a:r>
              <a:rPr lang="en-US" altLang="en-US" dirty="0">
                <a:ea typeface="ＭＳ Ｐゴシック" charset="-128"/>
              </a:rPr>
              <a:t>Example: Nike, Gap.</a:t>
            </a:r>
          </a:p>
          <a:p>
            <a:pPr marL="0" indent="0" eaLnBrk="1" hangingPunct="1">
              <a:buNone/>
              <a:defRPr/>
            </a:pPr>
            <a:r>
              <a:rPr lang="en-US" altLang="en-US" dirty="0">
                <a:ea typeface="ＭＳ Ｐゴシック" charset="-128"/>
              </a:rPr>
              <a:t>Summarized in 3 words: 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ea typeface="ＭＳ Ｐゴシック" charset="-128"/>
              </a:rPr>
              <a:t>Sell.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ea typeface="ＭＳ Ｐゴシック" charset="-128"/>
              </a:rPr>
              <a:t>Make.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ea typeface="ＭＳ Ｐゴシック" charset="-128"/>
              </a:rPr>
              <a:t>Source.</a:t>
            </a:r>
          </a:p>
          <a:p>
            <a:pPr marL="228600" lvl="0" indent="-342900" eaLnBrk="1" hangingPunct="1">
              <a:buFont typeface="Wingdings" panose="05000000000000000000" pitchFamily="2" charset="2"/>
              <a:buChar char="à"/>
              <a:defRPr/>
            </a:pPr>
            <a:endParaRPr lang="en-US" altLang="en-US" sz="2400" i="1" dirty="0">
              <a:ea typeface="MS PGothic" charset="-128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FC78FB-D374-4C99-8EA0-74327110D490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18198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FC78FB-D374-4C99-8EA0-74327110D490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59469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GB" altLang="en-US" b="1" dirty="0">
                <a:latin typeface="Calibri" panose="020F0502020204030204" pitchFamily="34" charset="0"/>
                <a:ea typeface="MS PGothic" panose="020B0600070205080204" pitchFamily="34" charset="-128"/>
              </a:rPr>
              <a:t>Inequality</a:t>
            </a:r>
            <a:r>
              <a:rPr lang="en-GB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 may be measured in two ways: by wealth and income.</a:t>
            </a: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endParaRPr lang="en-US" altLang="en-US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GB" altLang="en-US" b="1" dirty="0">
                <a:latin typeface="Calibri" panose="020F0502020204030204" pitchFamily="34" charset="0"/>
                <a:ea typeface="MS PGothic" panose="020B0600070205080204" pitchFamily="34" charset="-128"/>
              </a:rPr>
              <a:t>Wealth</a:t>
            </a:r>
            <a:r>
              <a:rPr lang="en-GB" altLang="en-US" i="1" dirty="0"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  <a:r>
              <a:rPr lang="en-GB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refers to assets that a person accumulates and he or she owns at a point in time. 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endParaRPr lang="en-GB" altLang="en-US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GB" altLang="en-US" b="1" dirty="0">
                <a:latin typeface="Calibri" panose="020F0502020204030204" pitchFamily="34" charset="0"/>
                <a:ea typeface="MS PGothic" panose="020B0600070205080204" pitchFamily="34" charset="-128"/>
              </a:rPr>
              <a:t>Income</a:t>
            </a:r>
            <a:r>
              <a:rPr lang="en-GB" altLang="en-US" i="1" dirty="0"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  <a:r>
              <a:rPr lang="en-GB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represents how</a:t>
            </a:r>
            <a:r>
              <a:rPr lang="en-GB" altLang="en-US" i="1" dirty="0"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  <a:r>
              <a:rPr lang="en-GB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much a person earns in a day or a year.</a:t>
            </a: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FC78FB-D374-4C99-8EA0-74327110D490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51981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FC78FB-D374-4C99-8EA0-74327110D490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27093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spcAft>
                <a:spcPts val="1200"/>
              </a:spcAft>
              <a:buNone/>
            </a:pPr>
            <a:r>
              <a:rPr lang="en-US" altLang="en-US" b="1" dirty="0">
                <a:latin typeface="Calibri" panose="020F0502020204030204" pitchFamily="34" charset="0"/>
                <a:ea typeface="MS PGothic" panose="020B0600070205080204" pitchFamily="34" charset="-128"/>
              </a:rPr>
              <a:t>Bottom of the pyramid </a:t>
            </a: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refers to individuals earning below $3000 a year in local purchasing power. </a:t>
            </a:r>
            <a:r>
              <a:rPr lang="en-GB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Focusing on the bottom of the pyramid can foster: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altLang="en-US" dirty="0"/>
              <a:t>Social development.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altLang="en-US" dirty="0"/>
              <a:t>Provide employment in underserved communities.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altLang="en-US" dirty="0"/>
              <a:t>Reap profits.</a:t>
            </a:r>
          </a:p>
          <a:p>
            <a:pPr marL="0" indent="0" eaLnBrk="1" hangingPunct="1">
              <a:buNone/>
            </a:pPr>
            <a:r>
              <a:rPr lang="en-GB" altLang="en-US" b="1" dirty="0">
                <a:latin typeface="Calibri" panose="020F0502020204030204" pitchFamily="34" charset="0"/>
                <a:ea typeface="MS PGothic" panose="020B0600070205080204" pitchFamily="34" charset="-128"/>
              </a:rPr>
              <a:t>Microfinance: </a:t>
            </a:r>
            <a:r>
              <a:rPr lang="en-GB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This occurs when financial organizations provide loans to low-income clients or solidarity lending groups (a community of borrowers) who traditionally lack access to banking or related services.</a:t>
            </a: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dirty="0">
                <a:solidFill>
                  <a:srgbClr val="FF000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Wingdings" panose="05000000000000000000" pitchFamily="2" charset="2"/>
              </a:rPr>
              <a:t></a:t>
            </a: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Examples: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GB" altLang="en-US" dirty="0"/>
              <a:t>Grameen Bank in Bangladesh</a:t>
            </a:r>
            <a:r>
              <a:rPr lang="en-US" altLang="en-US" dirty="0"/>
              <a:t>.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GB" altLang="en-US" dirty="0"/>
              <a:t>Indonesia, a midsized bank called BTPN. </a:t>
            </a:r>
          </a:p>
          <a:p>
            <a:pPr algn="l" eaLnBrk="1" hangingPunct="1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</a:pPr>
            <a:r>
              <a:rPr lang="en-US" altLang="en-US" sz="1200" b="0" dirty="0">
                <a:solidFill>
                  <a:srgbClr val="44546A"/>
                </a:solidFill>
                <a:latin typeface="Calibri" panose="020F0502020204030204" pitchFamily="34" charset="0"/>
              </a:rPr>
              <a:t>Emerging trend for development of </a:t>
            </a:r>
            <a:r>
              <a:rPr lang="en-US" altLang="en-US" sz="1200" b="1" dirty="0">
                <a:solidFill>
                  <a:srgbClr val="44546A"/>
                </a:solidFill>
                <a:latin typeface="Calibri" panose="020F0502020204030204" pitchFamily="34" charset="0"/>
              </a:rPr>
              <a:t>collaborative, multi-sector partnerships</a:t>
            </a:r>
            <a:r>
              <a:rPr lang="en-US" altLang="en-US" sz="1200" b="0" dirty="0">
                <a:solidFill>
                  <a:srgbClr val="44546A"/>
                </a:solidFill>
                <a:latin typeface="Calibri" panose="020F0502020204030204" pitchFamily="34" charset="0"/>
              </a:rPr>
              <a:t> focused on particular social issues or problems in the global economy.</a:t>
            </a:r>
          </a:p>
          <a:p>
            <a:pPr algn="l" eaLnBrk="1" hangingPunct="1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</a:pPr>
            <a:r>
              <a:rPr lang="en-US" altLang="en-US" sz="1200" b="0" dirty="0">
                <a:solidFill>
                  <a:srgbClr val="44546A"/>
                </a:solidFill>
                <a:latin typeface="Calibri" panose="020F0502020204030204" pitchFamily="34" charset="0"/>
              </a:rPr>
              <a:t>These partnerships have been termed global action networks, or GANs.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en-US" altLang="en-US" sz="1200" b="0" dirty="0">
                <a:solidFill>
                  <a:srgbClr val="44546A"/>
                </a:solidFill>
                <a:latin typeface="Calibri" panose="020F0502020204030204" pitchFamily="34" charset="0"/>
              </a:rPr>
              <a:t>Involves 3 sectors: </a:t>
            </a:r>
            <a:r>
              <a:rPr lang="en-US" altLang="en-US" sz="1200" b="1" dirty="0">
                <a:solidFill>
                  <a:srgbClr val="44546A"/>
                </a:solidFill>
                <a:latin typeface="Calibri" panose="020F0502020204030204" pitchFamily="34" charset="0"/>
              </a:rPr>
              <a:t>Business, Government, and Civil Society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en-US" altLang="en-US" sz="12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Civil society</a:t>
            </a:r>
            <a:r>
              <a:rPr lang="en-US" altLang="en-US" sz="12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comprises nonprofit, educational, religious, community, family, and interest-group organizations. </a:t>
            </a:r>
          </a:p>
          <a:p>
            <a:pPr algn="l" eaLnBrk="1" hangingPunct="1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</a:pPr>
            <a:endParaRPr lang="en-US" altLang="en-US" dirty="0"/>
          </a:p>
          <a:p>
            <a:pPr lvl="0" eaLnBrk="1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FC78FB-D374-4C99-8EA0-74327110D490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04193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FC78FB-D374-4C99-8EA0-74327110D490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94423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FC78FB-D374-4C99-8EA0-74327110D490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71921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Another important aspect of globalization is the worldwide flow of capital. 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endParaRPr lang="en-US" altLang="en-US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FDI occurs when a company, individual, or fund invests money in another country, for example, by buying shares of stock in or loaning money to a foreign firm.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In 2016, FDI was $1.75 trillion.</a:t>
            </a:r>
          </a:p>
          <a:p>
            <a:endParaRPr lang="en-US" b="1" dirty="0"/>
          </a:p>
          <a:p>
            <a:pPr marL="0" indent="0" eaLnBrk="1" hangingPunct="1">
              <a:buNone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Companies avoid taxes in their home countries:</a:t>
            </a:r>
          </a:p>
          <a:p>
            <a:pPr marL="742950" lvl="1" indent="-34290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by merging with companies located in other countries and shifting their headquarters there. </a:t>
            </a:r>
            <a:endParaRPr lang="en-US" altLang="en-US" sz="2600" dirty="0"/>
          </a:p>
          <a:p>
            <a:pPr marL="0" indent="0" eaLnBrk="1" hangingPunct="1">
              <a:buNone/>
            </a:pPr>
            <a:endParaRPr lang="en-US" altLang="en-US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A strategy of acquiring or merging with a foreign firm in order to reduce corporate tax obligations at home.</a:t>
            </a:r>
          </a:p>
          <a:p>
            <a:pPr marL="238125" indent="-238125" eaLnBrk="1" hangingPunct="1">
              <a:buFont typeface="Wingdings" panose="05000000000000000000" pitchFamily="2" charset="2"/>
              <a:buNone/>
            </a:pPr>
            <a:r>
              <a:rPr lang="en-US" altLang="en-US" sz="2000" dirty="0">
                <a:solidFill>
                  <a:srgbClr val="FF0000"/>
                </a:solidFill>
                <a:latin typeface="Calibri" panose="020F0502020204030204" pitchFamily="34" charset="0"/>
                <a:ea typeface="MS PGothic" panose="020B0600070205080204" pitchFamily="34" charset="-128"/>
                <a:sym typeface="Wingdings" panose="05000000000000000000" pitchFamily="2" charset="2"/>
              </a:rPr>
              <a:t>	 </a:t>
            </a:r>
            <a:r>
              <a:rPr lang="en-US" altLang="en-US" sz="2000" dirty="0">
                <a:latin typeface="Calibri" panose="020F0502020204030204" pitchFamily="34" charset="0"/>
                <a:ea typeface="MS PGothic" panose="020B0600070205080204" pitchFamily="34" charset="-128"/>
              </a:rPr>
              <a:t>Example: Burger King.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FC78FB-D374-4C99-8EA0-74327110D490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04825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No business can operate across national boundaries without complying with rules set by the WTO.</a:t>
            </a:r>
          </a:p>
          <a:p>
            <a:pPr marL="0" indent="0" eaLnBrk="1" hangingPunct="1">
              <a:buNone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Many businesses in developing countries are dependent on WB and IMF loans to survive.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FC78FB-D374-4C99-8EA0-74327110D490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65699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b="1" dirty="0"/>
              <a:t>World Bank: </a:t>
            </a: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Established in 1944.  Provides economic development loans to its member nations.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Funds used mainly for roads, dams, power plants, and other infrastructure projects, as well as for education, health and social services.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Funding provided by member countries and international capital markets.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endParaRPr lang="en-US" altLang="en-US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en-US" altLang="en-US" b="1" dirty="0">
                <a:latin typeface="Calibri" panose="020F0502020204030204" pitchFamily="34" charset="0"/>
                <a:ea typeface="MS PGothic" panose="020B0600070205080204" pitchFamily="34" charset="-128"/>
              </a:rPr>
              <a:t>International Monetary Fund: </a:t>
            </a:r>
            <a:r>
              <a:rPr lang="ja-JP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“</a:t>
            </a:r>
            <a:r>
              <a:rPr lang="en-US" altLang="ja-JP" dirty="0">
                <a:latin typeface="Calibri" panose="020F0502020204030204" pitchFamily="34" charset="0"/>
                <a:ea typeface="MS PGothic" panose="020B0600070205080204" pitchFamily="34" charset="-128"/>
              </a:rPr>
              <a:t>Sister</a:t>
            </a:r>
            <a:r>
              <a:rPr lang="ja-JP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”</a:t>
            </a:r>
            <a:r>
              <a:rPr lang="en-US" altLang="ja-JP" dirty="0">
                <a:latin typeface="Calibri" panose="020F0502020204030204" pitchFamily="34" charset="0"/>
                <a:ea typeface="MS PGothic" panose="020B0600070205080204" pitchFamily="34" charset="-128"/>
              </a:rPr>
              <a:t> organization to World Bank, created at same time.</a:t>
            </a:r>
          </a:p>
          <a:p>
            <a:pPr marL="0" indent="0" eaLnBrk="1" hangingPunct="1">
              <a:buNone/>
            </a:pPr>
            <a:r>
              <a:rPr lang="en-US" altLang="en-US" b="1" dirty="0">
                <a:latin typeface="Calibri" panose="020F0502020204030204" pitchFamily="34" charset="0"/>
                <a:ea typeface="MS PGothic" panose="020B0600070205080204" pitchFamily="34" charset="-128"/>
              </a:rPr>
              <a:t>Purpose: </a:t>
            </a: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to stabilize the system of currency exchange rates and international payments to enable member countries to participate in global trade.</a:t>
            </a:r>
          </a:p>
          <a:p>
            <a:pPr marL="0" indent="0" eaLnBrk="1" hangingPunct="1">
              <a:buNone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Lends foreign exchange to member countries.</a:t>
            </a:r>
          </a:p>
          <a:p>
            <a:pPr marL="0" indent="0" eaLnBrk="1" hangingPunct="1">
              <a:buNone/>
            </a:pPr>
            <a:endParaRPr lang="en-US" altLang="en-US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Imposes conditions on governments that receive its loans. </a:t>
            </a:r>
            <a:r>
              <a:rPr lang="en-US" altLang="en-US" sz="2400" dirty="0"/>
              <a:t>These conditions often lead to hardship:</a:t>
            </a:r>
          </a:p>
          <a:p>
            <a:pPr lvl="2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/>
              <a:t>Demands that governments cut spending.</a:t>
            </a:r>
          </a:p>
          <a:p>
            <a:pPr lvl="2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/>
              <a:t>Devalue their currencies.</a:t>
            </a:r>
          </a:p>
          <a:p>
            <a:pPr lvl="2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/>
              <a:t>Increase exports.</a:t>
            </a:r>
          </a:p>
          <a:p>
            <a:pPr lvl="2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sz="2000" dirty="0"/>
              <a:t>Liberalize financial markets and reduce wages.</a:t>
            </a:r>
          </a:p>
          <a:p>
            <a:pPr lvl="2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altLang="en-US" sz="2000" dirty="0"/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None/>
            </a:pPr>
            <a:r>
              <a:rPr lang="en-US" altLang="en-US" sz="2000" b="1" dirty="0"/>
              <a:t>World Trade Organization</a:t>
            </a:r>
            <a:r>
              <a:rPr lang="en-US" altLang="en-US" sz="2000" dirty="0"/>
              <a:t>: </a:t>
            </a:r>
            <a:r>
              <a:rPr lang="en-US" altLang="en-US" sz="2000" dirty="0">
                <a:latin typeface="Calibri" panose="020F0502020204030204" pitchFamily="34" charset="0"/>
                <a:ea typeface="MS PGothic" panose="020B0600070205080204" pitchFamily="34" charset="-128"/>
              </a:rPr>
              <a:t>Founded in 1995, successor to General Agreement on Tariffs and Trade (GATT).</a:t>
            </a: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None/>
            </a:pPr>
            <a:r>
              <a:rPr lang="en-US" altLang="en-US" sz="2000" dirty="0">
                <a:latin typeface="Calibri" panose="020F0502020204030204" pitchFamily="34" charset="0"/>
                <a:ea typeface="MS PGothic" panose="020B0600070205080204" pitchFamily="34" charset="-128"/>
              </a:rPr>
              <a:t>International body that establishes the ground rules for trade among nations.</a:t>
            </a: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None/>
            </a:pPr>
            <a:r>
              <a:rPr lang="en-US" altLang="en-US" sz="2000" dirty="0">
                <a:latin typeface="Calibri" panose="020F0502020204030204" pitchFamily="34" charset="0"/>
                <a:ea typeface="MS PGothic" panose="020B0600070205080204" pitchFamily="34" charset="-128"/>
              </a:rPr>
              <a:t>Its major objective is to promote free trade; attempts to eliminate barriers to trade (e.g. quotas, duties and tariffs).</a:t>
            </a: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None/>
            </a:pPr>
            <a:r>
              <a:rPr lang="en-US" altLang="en-US" sz="2000" dirty="0">
                <a:latin typeface="Calibri" panose="020F0502020204030204" pitchFamily="34" charset="0"/>
                <a:ea typeface="MS PGothic" panose="020B0600070205080204" pitchFamily="34" charset="-128"/>
              </a:rPr>
              <a:t>Conducts </a:t>
            </a:r>
            <a:r>
              <a:rPr lang="ja-JP" altLang="en-US" sz="2000" dirty="0">
                <a:latin typeface="Calibri" panose="020F0502020204030204" pitchFamily="34" charset="0"/>
                <a:ea typeface="MS PGothic" panose="020B0600070205080204" pitchFamily="34" charset="-128"/>
              </a:rPr>
              <a:t>“</a:t>
            </a:r>
            <a:r>
              <a:rPr lang="en-US" altLang="ja-JP" sz="2000" dirty="0">
                <a:latin typeface="Calibri" panose="020F0502020204030204" pitchFamily="34" charset="0"/>
                <a:ea typeface="MS PGothic" panose="020B0600070205080204" pitchFamily="34" charset="-128"/>
              </a:rPr>
              <a:t>rounds</a:t>
            </a:r>
            <a:r>
              <a:rPr lang="ja-JP" altLang="en-US" sz="2000" dirty="0">
                <a:latin typeface="Calibri" panose="020F0502020204030204" pitchFamily="34" charset="0"/>
                <a:ea typeface="MS PGothic" panose="020B0600070205080204" pitchFamily="34" charset="-128"/>
              </a:rPr>
              <a:t>”</a:t>
            </a:r>
            <a:r>
              <a:rPr lang="en-US" altLang="ja-JP" sz="2000" dirty="0">
                <a:latin typeface="Calibri" panose="020F0502020204030204" pitchFamily="34" charset="0"/>
                <a:ea typeface="MS PGothic" panose="020B0600070205080204" pitchFamily="34" charset="-128"/>
              </a:rPr>
              <a:t> of negotiations on various topics.</a:t>
            </a: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None/>
            </a:pPr>
            <a:r>
              <a:rPr lang="ja-JP" altLang="en-US" sz="2000" dirty="0">
                <a:latin typeface="Calibri" panose="020F0502020204030204" pitchFamily="34" charset="0"/>
                <a:ea typeface="MS PGothic" panose="020B0600070205080204" pitchFamily="34" charset="-128"/>
              </a:rPr>
              <a:t>“</a:t>
            </a:r>
            <a:r>
              <a:rPr lang="en-US" altLang="ja-JP" sz="2000" dirty="0">
                <a:latin typeface="Calibri" panose="020F0502020204030204" pitchFamily="34" charset="0"/>
                <a:ea typeface="MS PGothic" panose="020B0600070205080204" pitchFamily="34" charset="-128"/>
              </a:rPr>
              <a:t>Most favored nation</a:t>
            </a:r>
            <a:r>
              <a:rPr lang="ja-JP" altLang="en-US" sz="2000" dirty="0">
                <a:latin typeface="Calibri" panose="020F0502020204030204" pitchFamily="34" charset="0"/>
                <a:ea typeface="MS PGothic" panose="020B0600070205080204" pitchFamily="34" charset="-128"/>
              </a:rPr>
              <a:t>”</a:t>
            </a:r>
            <a:r>
              <a:rPr lang="en-US" altLang="ja-JP" sz="2000" dirty="0">
                <a:latin typeface="Calibri" panose="020F0502020204030204" pitchFamily="34" charset="0"/>
                <a:ea typeface="MS PGothic" panose="020B0600070205080204" pitchFamily="34" charset="-128"/>
              </a:rPr>
              <a:t> rule means members countries cannot discriminate against foreign products for any reason.</a:t>
            </a:r>
          </a:p>
          <a:p>
            <a:pPr lvl="0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altLang="en-US" sz="2000" dirty="0"/>
          </a:p>
          <a:p>
            <a:pPr marL="0" indent="0" eaLnBrk="1" hangingPunct="1">
              <a:buNone/>
            </a:pPr>
            <a:endParaRPr lang="en-US" altLang="en-US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endParaRPr lang="en-US" altLang="en-US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endParaRPr lang="en-US" altLang="en-US" dirty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51494" indent="-289036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56145" indent="-231229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18602" indent="-231229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81060" indent="-231229"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43518" indent="-231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3005976" indent="-231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68434" indent="-231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930891" indent="-23122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8F1B136E-F0EF-405A-8211-9F5AC570017D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53757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Globalization is highly controversial.</a:t>
            </a:r>
          </a:p>
          <a:p>
            <a:pPr marL="0" indent="0" eaLnBrk="1" hangingPunct="1">
              <a:buNone/>
            </a:pPr>
            <a:endParaRPr lang="en-US" altLang="en-US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Clearly, some benefit from globalization, while others do not.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What are some of the major arguments advanced by both sides in the debate over this important issue?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9FC78FB-D374-4C99-8EA0-74327110D490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1639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Consider different leaders/dictators from the past and how they, often through deception manage and manipulate the four factors. </a:t>
            </a:r>
          </a:p>
          <a:p>
            <a:endParaRPr lang="en-US" dirty="0"/>
          </a:p>
          <a:p>
            <a:pPr marL="0" indent="0" eaLnBrk="1" fontAlgn="auto" hangingPunct="1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n-US" sz="800" b="1" kern="1200" dirty="0">
                <a:solidFill>
                  <a:schemeClr val="tx1"/>
                </a:solidFill>
                <a:latin typeface="Tahoma" pitchFamily="34" charset="0"/>
                <a:ea typeface="ＭＳ Ｐゴシック" charset="0"/>
                <a:cs typeface="ＭＳ Ｐゴシック" charset="0"/>
              </a:rPr>
              <a:t>Democracy</a:t>
            </a:r>
            <a:r>
              <a:rPr lang="en-US" sz="800" kern="1200" dirty="0">
                <a:solidFill>
                  <a:schemeClr val="tx1"/>
                </a:solidFill>
                <a:latin typeface="Tahoma" pitchFamily="34" charset="0"/>
                <a:ea typeface="ＭＳ Ｐゴシック" charset="0"/>
                <a:cs typeface="ＭＳ Ｐゴシック" charset="0"/>
              </a:rPr>
              <a:t> has declined in the 21st century.  According to Freedom House estimates: </a:t>
            </a:r>
          </a:p>
          <a:p>
            <a:pPr eaLnBrk="1" fontAlgn="auto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800" kern="1200" dirty="0">
                <a:solidFill>
                  <a:schemeClr val="tx1"/>
                </a:solidFill>
                <a:latin typeface="Tahoma" pitchFamily="34" charset="0"/>
                <a:ea typeface="ＭＳ Ｐゴシック" charset="0"/>
                <a:cs typeface="ＭＳ Ｐゴシック" charset="0"/>
              </a:rPr>
              <a:t>25 percent of countries are "not free.“</a:t>
            </a:r>
          </a:p>
          <a:p>
            <a:pPr eaLnBrk="1" fontAlgn="auto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800" kern="1200" dirty="0">
                <a:solidFill>
                  <a:schemeClr val="tx1"/>
                </a:solidFill>
                <a:latin typeface="Tahoma" pitchFamily="34" charset="0"/>
                <a:ea typeface="ＭＳ Ｐゴシック" charset="0"/>
                <a:cs typeface="ＭＳ Ｐゴシック" charset="0"/>
              </a:rPr>
              <a:t>another 30 percent are only "partly free“.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FC78FB-D374-4C99-8EA0-74327110D490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02978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eaLnBrk="1" hangingPunct="1">
              <a:buClr>
                <a:schemeClr val="accent1"/>
              </a:buClr>
            </a:pPr>
            <a:r>
              <a:rPr lang="en-US" altLang="en-US" sz="2600" b="0" dirty="0">
                <a:solidFill>
                  <a:srgbClr val="44546A"/>
                </a:solidFill>
              </a:rPr>
              <a:t>Degree to which human rights are protected differs greatly among nations.</a:t>
            </a:r>
          </a:p>
          <a:p>
            <a:pPr algn="l" eaLnBrk="1" hangingPunct="1">
              <a:buClr>
                <a:schemeClr val="accent1"/>
              </a:buClr>
            </a:pPr>
            <a:endParaRPr lang="en-US" altLang="en-US" sz="2600" b="0" dirty="0">
              <a:solidFill>
                <a:srgbClr val="44546A"/>
              </a:solidFill>
            </a:endParaRPr>
          </a:p>
          <a:p>
            <a:pPr algn="l" eaLnBrk="1" hangingPunct="1">
              <a:buClr>
                <a:schemeClr val="accent1"/>
              </a:buClr>
            </a:pPr>
            <a:r>
              <a:rPr lang="en-US" altLang="en-US" sz="2600" b="0" dirty="0">
                <a:solidFill>
                  <a:srgbClr val="44546A"/>
                </a:solidFill>
              </a:rPr>
              <a:t>Several international codes of human rights exist. </a:t>
            </a:r>
          </a:p>
          <a:p>
            <a:pPr lvl="1" eaLnBrk="1" hangingPunct="1">
              <a:buClr>
                <a:schemeClr val="accent1"/>
              </a:buClr>
            </a:pPr>
            <a:r>
              <a:rPr lang="en-US" altLang="en-US" sz="2000" dirty="0">
                <a:solidFill>
                  <a:srgbClr val="44546A"/>
                </a:solidFill>
              </a:rPr>
              <a:t>United Nations </a:t>
            </a:r>
            <a:r>
              <a:rPr lang="en-US" altLang="en-US" sz="2000" i="1" dirty="0">
                <a:solidFill>
                  <a:srgbClr val="44546A"/>
                </a:solidFill>
              </a:rPr>
              <a:t>Universal Declaration of Human Rights of 1948.</a:t>
            </a:r>
          </a:p>
          <a:p>
            <a:pPr lvl="1" eaLnBrk="1" hangingPunct="1">
              <a:buClr>
                <a:schemeClr val="accent1"/>
              </a:buClr>
            </a:pPr>
            <a:r>
              <a:rPr lang="en-US" altLang="en-US" sz="2000" dirty="0">
                <a:solidFill>
                  <a:srgbClr val="44546A"/>
                </a:solidFill>
              </a:rPr>
              <a:t>Over half world</a:t>
            </a:r>
            <a:r>
              <a:rPr lang="ja-JP" altLang="en-US" sz="2000" dirty="0">
                <a:solidFill>
                  <a:srgbClr val="44546A"/>
                </a:solidFill>
              </a:rPr>
              <a:t>’</a:t>
            </a:r>
            <a:r>
              <a:rPr lang="en-US" altLang="ja-JP" sz="2000" dirty="0">
                <a:solidFill>
                  <a:srgbClr val="44546A"/>
                </a:solidFill>
              </a:rPr>
              <a:t>s nations have adopted these human rights covenants.</a:t>
            </a:r>
          </a:p>
          <a:p>
            <a:pPr lvl="1" eaLnBrk="1" hangingPunct="1">
              <a:buClr>
                <a:schemeClr val="accent1"/>
              </a:buClr>
            </a:pPr>
            <a:endParaRPr lang="en-US" altLang="ja-JP" sz="2000" dirty="0">
              <a:solidFill>
                <a:srgbClr val="44546A"/>
              </a:solidFill>
            </a:endParaRPr>
          </a:p>
          <a:p>
            <a:pPr algn="l" eaLnBrk="1" hangingPunct="1">
              <a:buClr>
                <a:schemeClr val="accent1"/>
              </a:buClr>
            </a:pPr>
            <a:r>
              <a:rPr lang="en-US" altLang="en-US" sz="2600" b="0" dirty="0">
                <a:solidFill>
                  <a:srgbClr val="44546A"/>
                </a:solidFill>
              </a:rPr>
              <a:t>Still, many violations of human rights continue to occur:</a:t>
            </a:r>
          </a:p>
          <a:p>
            <a:pPr marL="171450" lvl="0" indent="-171450" algn="l" eaLnBrk="1" hangingPunct="1">
              <a:buClr>
                <a:srgbClr val="FE4E5A"/>
              </a:buClr>
              <a:buFont typeface="Arial" panose="020B0604020202020204" pitchFamily="34" charset="0"/>
              <a:buChar char="•"/>
            </a:pPr>
            <a:r>
              <a:rPr lang="en-US" sz="2000" b="0" dirty="0">
                <a:solidFill>
                  <a:srgbClr val="44546A"/>
                </a:solidFill>
                <a:cs typeface="Arial" panose="020B0604020202020204" pitchFamily="34" charset="0"/>
              </a:rPr>
              <a:t>More than 5 million children die each year before their fifth birthday due to pneumonia, diarrhea, malaria, and other.</a:t>
            </a:r>
          </a:p>
          <a:p>
            <a:pPr marL="171450" lvl="0" indent="-171450" algn="l" eaLnBrk="1" hangingPunct="1">
              <a:buClr>
                <a:srgbClr val="FE4E5A"/>
              </a:buClr>
              <a:buFont typeface="Arial" panose="020B0604020202020204" pitchFamily="34" charset="0"/>
              <a:buChar char="•"/>
            </a:pPr>
            <a:r>
              <a:rPr lang="en-US" altLang="en-US" sz="2000" b="0" dirty="0">
                <a:solidFill>
                  <a:srgbClr val="44546A"/>
                </a:solidFill>
              </a:rPr>
              <a:t>Systems where minority groups and indigenous peoples lack basic human rights, e.g., the status of “untouchables” in Nepal.</a:t>
            </a:r>
          </a:p>
          <a:p>
            <a:pPr marL="171450" lvl="0" indent="-171450" algn="l" eaLnBrk="1" hangingPunct="1">
              <a:buClr>
                <a:srgbClr val="FE4E5A"/>
              </a:buClr>
              <a:buFont typeface="Arial" panose="020B0604020202020204" pitchFamily="34" charset="0"/>
              <a:buChar char="•"/>
            </a:pPr>
            <a:r>
              <a:rPr lang="en-US" altLang="en-US" sz="2000" b="0" dirty="0">
                <a:solidFill>
                  <a:srgbClr val="44546A"/>
                </a:solidFill>
              </a:rPr>
              <a:t>In 2017 25 million people worldwide were victims of forced labor, trafficking, and human slavery.</a:t>
            </a:r>
          </a:p>
          <a:p>
            <a:pPr marL="171450" lvl="0" indent="-171450" algn="l" eaLnBrk="1" hangingPunct="1">
              <a:buClr>
                <a:srgbClr val="FE4E5A"/>
              </a:buClr>
              <a:buFont typeface="Arial" panose="020B0604020202020204" pitchFamily="34" charset="0"/>
              <a:buChar char="•"/>
            </a:pPr>
            <a:r>
              <a:rPr lang="en-US" altLang="en-US" sz="2000" b="0" dirty="0">
                <a:solidFill>
                  <a:srgbClr val="44546A"/>
                </a:solidFill>
              </a:rPr>
              <a:t>Genocide, the mass murder of innocent civilians, e.g., in Syria, Rwanda.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FC78FB-D374-4C99-8EA0-74327110D490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90933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eaLnBrk="1" hangingPunct="1">
              <a:buClr>
                <a:schemeClr val="accent1"/>
              </a:buClr>
            </a:pPr>
            <a:r>
              <a:rPr lang="en-US" altLang="en-US" sz="2600" b="1" dirty="0">
                <a:solidFill>
                  <a:srgbClr val="44546A"/>
                </a:solidFill>
                <a:latin typeface="Calibri" panose="020F0502020204030204" pitchFamily="34" charset="0"/>
              </a:rPr>
              <a:t>Free enterprise systems</a:t>
            </a:r>
          </a:p>
          <a:p>
            <a:pPr lvl="1" eaLnBrk="1" hangingPunct="1">
              <a:buClr>
                <a:schemeClr val="accent1"/>
              </a:buClr>
            </a:pPr>
            <a:r>
              <a:rPr lang="en-US" altLang="en-US" sz="2000" dirty="0">
                <a:solidFill>
                  <a:srgbClr val="44546A"/>
                </a:solidFill>
                <a:latin typeface="Calibri" panose="020F0502020204030204" pitchFamily="34" charset="0"/>
              </a:rPr>
              <a:t>Based on the principle of voluntary association and exchange.</a:t>
            </a:r>
          </a:p>
          <a:p>
            <a:pPr lvl="1" eaLnBrk="1" hangingPunct="1">
              <a:buClr>
                <a:schemeClr val="accent1"/>
              </a:buClr>
            </a:pPr>
            <a:r>
              <a:rPr lang="en-US" altLang="en-US" sz="2000" dirty="0">
                <a:solidFill>
                  <a:srgbClr val="44546A"/>
                </a:solidFill>
                <a:latin typeface="Calibri" panose="020F0502020204030204" pitchFamily="34" charset="0"/>
              </a:rPr>
              <a:t>Members of society satisfy most of their economic needs through voluntary market transactions.</a:t>
            </a:r>
          </a:p>
          <a:p>
            <a:pPr lvl="1" eaLnBrk="1" hangingPunct="1">
              <a:buClr>
                <a:schemeClr val="accent1"/>
              </a:buClr>
            </a:pPr>
            <a:endParaRPr lang="en-US" altLang="en-US" sz="2000" dirty="0">
              <a:solidFill>
                <a:srgbClr val="44546A"/>
              </a:solidFill>
              <a:latin typeface="Calibri" panose="020F0502020204030204" pitchFamily="34" charset="0"/>
            </a:endParaRPr>
          </a:p>
          <a:p>
            <a:pPr marL="0" indent="0" eaLnBrk="1" hangingPunct="1">
              <a:buClr>
                <a:schemeClr val="accent1"/>
              </a:buClr>
              <a:buNone/>
            </a:pPr>
            <a:r>
              <a:rPr lang="en-US" altLang="en-US" sz="2600" b="1" dirty="0">
                <a:solidFill>
                  <a:srgbClr val="44546A"/>
                </a:solidFill>
                <a:latin typeface="Calibri" panose="020F0502020204030204" pitchFamily="34" charset="0"/>
              </a:rPr>
              <a:t>Central state control</a:t>
            </a:r>
          </a:p>
          <a:p>
            <a:pPr lvl="1" eaLnBrk="1" hangingPunct="1">
              <a:buClr>
                <a:schemeClr val="accent1"/>
              </a:buClr>
            </a:pPr>
            <a:r>
              <a:rPr lang="en-US" altLang="en-US" sz="2000" dirty="0">
                <a:solidFill>
                  <a:srgbClr val="44546A"/>
                </a:solidFill>
                <a:latin typeface="Calibri" panose="020F0502020204030204" pitchFamily="34" charset="0"/>
              </a:rPr>
              <a:t>Economic power is concentrated in the hands of government officials and political authorities.</a:t>
            </a:r>
          </a:p>
          <a:p>
            <a:pPr lvl="1" eaLnBrk="1" hangingPunct="1">
              <a:buClr>
                <a:schemeClr val="accent1"/>
              </a:buClr>
            </a:pPr>
            <a:r>
              <a:rPr lang="en-US" altLang="en-US" sz="2000" dirty="0">
                <a:solidFill>
                  <a:srgbClr val="44546A"/>
                </a:solidFill>
                <a:latin typeface="Calibri" panose="020F0502020204030204" pitchFamily="34" charset="0"/>
              </a:rPr>
              <a:t>The central government owns the property that is used to produce goods and services.</a:t>
            </a:r>
          </a:p>
          <a:p>
            <a:pPr lvl="0" eaLnBrk="1" hangingPunct="1">
              <a:buClr>
                <a:schemeClr val="accent1"/>
              </a:buClr>
            </a:pPr>
            <a:endParaRPr lang="en-US" altLang="en-US" sz="2000" dirty="0">
              <a:solidFill>
                <a:srgbClr val="44546A"/>
              </a:solidFill>
              <a:latin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FC78FB-D374-4C99-8EA0-74327110D490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6757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6534150"/>
            <a:ext cx="914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900" b="1" dirty="0">
                <a:solidFill>
                  <a:schemeClr val="bg1"/>
                </a:solidFill>
                <a:latin typeface="Calibri" charset="0"/>
              </a:rPr>
              <a:t>Copyright ©2020 McGraw-Hill Education.</a:t>
            </a:r>
            <a:endParaRPr lang="en-US" altLang="en-US" sz="900" b="1" i="1" dirty="0">
              <a:solidFill>
                <a:schemeClr val="bg1"/>
              </a:solidFill>
              <a:latin typeface="Calibri" charset="0"/>
            </a:endParaRP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0" y="2133600"/>
            <a:ext cx="9144000" cy="762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2895600"/>
            <a:ext cx="9144000" cy="762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1" hidden="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494749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with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6534150"/>
            <a:ext cx="914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900" b="1" dirty="0">
                <a:solidFill>
                  <a:schemeClr val="bg1"/>
                </a:solidFill>
                <a:latin typeface="Calibri" charset="0"/>
              </a:rPr>
              <a:t>Copyright ©2020 McGraw-Hill Education.</a:t>
            </a:r>
            <a:endParaRPr lang="en-US" altLang="en-US" sz="900" b="1" i="1" dirty="0">
              <a:solidFill>
                <a:schemeClr val="bg1"/>
              </a:solidFill>
              <a:latin typeface="Calibri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5295900" y="1752600"/>
            <a:ext cx="3124200" cy="3962400"/>
          </a:xfrm>
          <a:prstGeom prst="rect">
            <a:avLst/>
          </a:prstGeom>
          <a:ln w="28575">
            <a:solidFill>
              <a:schemeClr val="accent2"/>
            </a:solidFill>
          </a:ln>
        </p:spPr>
        <p:txBody>
          <a:bodyPr/>
          <a:lstStyle/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723900" y="1752600"/>
            <a:ext cx="4343400" cy="45720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1">
                <a:solidFill>
                  <a:schemeClr val="tx2"/>
                </a:solidFill>
              </a:defRPr>
            </a:lvl1pPr>
            <a:lvl2pPr marL="514350" indent="-171450"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itle 3" hidden="1"/>
          <p:cNvSpPr txBox="1">
            <a:spLocks/>
          </p:cNvSpPr>
          <p:nvPr userDrawn="1"/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9pPr>
          </a:lstStyle>
          <a:p>
            <a:pPr algn="ctr"/>
            <a:r>
              <a:rPr lang="en-GB" dirty="0"/>
              <a:t>Chapter 4 - Business in the Globalized World </a:t>
            </a:r>
          </a:p>
        </p:txBody>
      </p:sp>
      <p:sp>
        <p:nvSpPr>
          <p:cNvPr id="11" name="Title 1" hidden="1"/>
          <p:cNvSpPr>
            <a:spLocks noGrp="1"/>
          </p:cNvSpPr>
          <p:nvPr>
            <p:ph type="title"/>
          </p:nvPr>
        </p:nvSpPr>
        <p:spPr>
          <a:xfrm>
            <a:off x="609600" y="444500"/>
            <a:ext cx="8229600" cy="13843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8627446" y="6546057"/>
            <a:ext cx="4394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</a:t>
            </a:r>
            <a:fld id="{4680CC33-60E2-4087-BA3E-78B4E58E3C47}" type="slidenum">
              <a:rPr lang="en-US" altLang="en-US" sz="1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/>
              <a:t>‹#›</a:t>
            </a:fld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81566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6534150"/>
            <a:ext cx="914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900" b="1" dirty="0">
                <a:solidFill>
                  <a:schemeClr val="bg1"/>
                </a:solidFill>
                <a:latin typeface="Calibri" charset="0"/>
              </a:rPr>
              <a:t>Copyright ©2020 McGraw-Hill Education.</a:t>
            </a:r>
            <a:endParaRPr lang="en-US" altLang="en-US" sz="900" b="1" i="1" dirty="0">
              <a:solidFill>
                <a:schemeClr val="bg1"/>
              </a:solidFill>
              <a:latin typeface="Calibri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fld id="{DA32518C-6444-4758-868A-5F731AE5AC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9" name="Title 3" hidden="1"/>
          <p:cNvSpPr txBox="1">
            <a:spLocks/>
          </p:cNvSpPr>
          <p:nvPr userDrawn="1"/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9pPr>
          </a:lstStyle>
          <a:p>
            <a:pPr algn="ctr"/>
            <a:r>
              <a:rPr lang="en-GB" dirty="0"/>
              <a:t>Chapter 4 - Business in the Globalized World </a:t>
            </a:r>
          </a:p>
        </p:txBody>
      </p:sp>
      <p:sp>
        <p:nvSpPr>
          <p:cNvPr id="10" name="Title 1" hidden="1"/>
          <p:cNvSpPr txBox="1">
            <a:spLocks/>
          </p:cNvSpPr>
          <p:nvPr userDrawn="1"/>
        </p:nvSpPr>
        <p:spPr>
          <a:xfrm>
            <a:off x="609600" y="444500"/>
            <a:ext cx="8229600" cy="1384300"/>
          </a:xfrm>
          <a:prstGeom prst="rect">
            <a:avLst/>
          </a:prstGeom>
        </p:spPr>
        <p:txBody>
          <a:bodyPr/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9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8627446" y="6546057"/>
            <a:ext cx="4394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</a:t>
            </a:r>
            <a:fld id="{4680CC33-60E2-4087-BA3E-78B4E58E3C47}" type="slidenum">
              <a:rPr lang="en-US" altLang="en-US" sz="1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/>
              <a:t>‹#›</a:t>
            </a:fld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94585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6534150"/>
            <a:ext cx="914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900" b="1" dirty="0">
                <a:solidFill>
                  <a:schemeClr val="bg1"/>
                </a:solidFill>
                <a:latin typeface="Calibri" charset="0"/>
              </a:rPr>
              <a:t>Copyright ©2020 McGraw-Hill Education.</a:t>
            </a:r>
            <a:endParaRPr lang="en-US" altLang="en-US" sz="900" b="1" i="1" dirty="0">
              <a:solidFill>
                <a:schemeClr val="bg1"/>
              </a:solidFill>
              <a:latin typeface="Calibri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fld id="{3527082C-6267-4D3E-B664-DA64524B9F6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9" name="Title 3" hidden="1"/>
          <p:cNvSpPr txBox="1">
            <a:spLocks/>
          </p:cNvSpPr>
          <p:nvPr userDrawn="1"/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9pPr>
          </a:lstStyle>
          <a:p>
            <a:pPr algn="ctr"/>
            <a:r>
              <a:rPr lang="en-GB" dirty="0"/>
              <a:t>Chapter 4 - Business in the Globalized World </a:t>
            </a:r>
          </a:p>
        </p:txBody>
      </p:sp>
      <p:sp>
        <p:nvSpPr>
          <p:cNvPr id="10" name="Title 1" hidden="1"/>
          <p:cNvSpPr txBox="1">
            <a:spLocks/>
          </p:cNvSpPr>
          <p:nvPr userDrawn="1"/>
        </p:nvSpPr>
        <p:spPr>
          <a:xfrm>
            <a:off x="609600" y="444500"/>
            <a:ext cx="8229600" cy="1384300"/>
          </a:xfrm>
          <a:prstGeom prst="rect">
            <a:avLst/>
          </a:prstGeom>
        </p:spPr>
        <p:txBody>
          <a:bodyPr/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9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20852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6534150"/>
            <a:ext cx="914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900" b="1" dirty="0">
                <a:solidFill>
                  <a:schemeClr val="bg1"/>
                </a:solidFill>
                <a:latin typeface="Calibri" charset="0"/>
              </a:rPr>
              <a:t>Copyright ©2020 McGraw-Hill Education.</a:t>
            </a:r>
            <a:endParaRPr lang="en-US" altLang="en-US" sz="900" b="1" i="1" dirty="0">
              <a:solidFill>
                <a:schemeClr val="bg1"/>
              </a:solidFill>
              <a:latin typeface="Calibri" charset="0"/>
            </a:endParaRP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ahoma" charset="0"/>
                <a:ea typeface="MS PGothic" charset="-128"/>
              </a:defRPr>
            </a:lvl1pPr>
          </a:lstStyle>
          <a:p>
            <a:pPr>
              <a:defRPr/>
            </a:pPr>
            <a:fld id="{AC1BE8E8-B471-413C-885E-9F8E6F7E355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Title 3" hidden="1"/>
          <p:cNvSpPr txBox="1">
            <a:spLocks/>
          </p:cNvSpPr>
          <p:nvPr userDrawn="1"/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9pPr>
          </a:lstStyle>
          <a:p>
            <a:pPr algn="ctr"/>
            <a:r>
              <a:rPr lang="en-GB" dirty="0"/>
              <a:t>Chapter 4 - Business in the Globalized World </a:t>
            </a:r>
          </a:p>
        </p:txBody>
      </p:sp>
      <p:sp>
        <p:nvSpPr>
          <p:cNvPr id="8" name="Title 1" hidden="1"/>
          <p:cNvSpPr>
            <a:spLocks noGrp="1"/>
          </p:cNvSpPr>
          <p:nvPr>
            <p:ph type="title"/>
          </p:nvPr>
        </p:nvSpPr>
        <p:spPr>
          <a:xfrm>
            <a:off x="609600" y="444500"/>
            <a:ext cx="8229600" cy="13843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77495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Art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6534150"/>
            <a:ext cx="914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900" b="1">
                <a:solidFill>
                  <a:schemeClr val="bg1"/>
                </a:solidFill>
                <a:latin typeface="Calibri" charset="0"/>
              </a:rPr>
              <a:t>Copyright © 2017 McGraw-Hill Education. All rights reserved. No reproduction or distribution without the prior written consent of McGraw-Hill Education.</a:t>
            </a:r>
            <a:endParaRPr lang="en-US" altLang="en-US" sz="900" b="1" i="1">
              <a:solidFill>
                <a:schemeClr val="bg1"/>
              </a:solidFill>
              <a:latin typeface="Calibri" charset="0"/>
            </a:endParaRPr>
          </a:p>
        </p:txBody>
      </p:sp>
      <p:pic>
        <p:nvPicPr>
          <p:cNvPr id="8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179890"/>
            <a:ext cx="9144000" cy="6836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0" y="2133600"/>
            <a:ext cx="9144000" cy="762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2895600"/>
            <a:ext cx="9144000" cy="762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itle 1" hidden="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81794929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pical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6534150"/>
            <a:ext cx="914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900" b="1" dirty="0">
                <a:solidFill>
                  <a:schemeClr val="bg1"/>
                </a:solidFill>
                <a:latin typeface="Calibri" charset="0"/>
              </a:rPr>
              <a:t>Copyright ©2020 McGraw-Hill Education.</a:t>
            </a:r>
            <a:endParaRPr lang="en-US" altLang="en-US" sz="900" b="1" i="1" dirty="0">
              <a:solidFill>
                <a:schemeClr val="bg1"/>
              </a:solidFill>
              <a:latin typeface="Calibri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838200" y="1600200"/>
            <a:ext cx="7162800" cy="38100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0" i="0">
                <a:solidFill>
                  <a:schemeClr val="tx2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514350" indent="-171450">
              <a:buClr>
                <a:schemeClr val="tx2"/>
              </a:buClr>
              <a:buSzPct val="90000"/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itle 3" hidden="1"/>
          <p:cNvSpPr txBox="1">
            <a:spLocks/>
          </p:cNvSpPr>
          <p:nvPr userDrawn="1"/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9pPr>
          </a:lstStyle>
          <a:p>
            <a:pPr algn="ctr"/>
            <a:r>
              <a:rPr lang="en-GB" dirty="0"/>
              <a:t>Chapter 4 - Business in the Globalized World </a:t>
            </a:r>
          </a:p>
        </p:txBody>
      </p:sp>
      <p:sp>
        <p:nvSpPr>
          <p:cNvPr id="10" name="Title 1" hidden="1"/>
          <p:cNvSpPr>
            <a:spLocks noGrp="1"/>
          </p:cNvSpPr>
          <p:nvPr>
            <p:ph type="title"/>
          </p:nvPr>
        </p:nvSpPr>
        <p:spPr>
          <a:xfrm>
            <a:off x="609600" y="444500"/>
            <a:ext cx="8229600" cy="13843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627446" y="6546057"/>
            <a:ext cx="4394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</a:t>
            </a:r>
            <a:fld id="{4680CC33-60E2-4087-BA3E-78B4E58E3C47}" type="slidenum">
              <a:rPr lang="en-US" altLang="en-US" sz="1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/>
              <a:t>‹#›</a:t>
            </a:fld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949201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ypical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6534150"/>
            <a:ext cx="914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900" b="1" dirty="0">
                <a:solidFill>
                  <a:schemeClr val="bg1"/>
                </a:solidFill>
                <a:latin typeface="Calibri" charset="0"/>
              </a:rPr>
              <a:t>Copyright ©2020 McGraw-Hill Education.</a:t>
            </a:r>
            <a:endParaRPr lang="en-US" altLang="en-US" sz="900" b="1" i="1" dirty="0">
              <a:solidFill>
                <a:schemeClr val="bg1"/>
              </a:solidFill>
              <a:latin typeface="Calibri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itle 3" hidden="1"/>
          <p:cNvSpPr txBox="1">
            <a:spLocks/>
          </p:cNvSpPr>
          <p:nvPr userDrawn="1"/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9pPr>
          </a:lstStyle>
          <a:p>
            <a:pPr algn="ctr"/>
            <a:r>
              <a:rPr lang="en-GB" dirty="0"/>
              <a:t>Chapter 4 - Business in the Globalized World </a:t>
            </a:r>
          </a:p>
        </p:txBody>
      </p:sp>
      <p:sp>
        <p:nvSpPr>
          <p:cNvPr id="10" name="Title 1" hidden="1"/>
          <p:cNvSpPr>
            <a:spLocks noGrp="1"/>
          </p:cNvSpPr>
          <p:nvPr>
            <p:ph type="title"/>
          </p:nvPr>
        </p:nvSpPr>
        <p:spPr>
          <a:xfrm>
            <a:off x="609600" y="444500"/>
            <a:ext cx="8229600" cy="13843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627446" y="6546057"/>
            <a:ext cx="4394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</a:t>
            </a:r>
            <a:fld id="{4680CC33-60E2-4087-BA3E-78B4E58E3C47}" type="slidenum">
              <a:rPr lang="en-US" altLang="en-US" sz="1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/>
              <a:t>‹#›</a:t>
            </a:fld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>
          <a:xfrm>
            <a:off x="0" y="1676400"/>
            <a:ext cx="5257800" cy="1066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152400" y="2971800"/>
            <a:ext cx="4419600" cy="1143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5562600" y="1676400"/>
            <a:ext cx="2857500" cy="1066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18"/>
          <p:cNvSpPr>
            <a:spLocks noGrp="1"/>
          </p:cNvSpPr>
          <p:nvPr>
            <p:ph sz="quarter" idx="16"/>
          </p:nvPr>
        </p:nvSpPr>
        <p:spPr>
          <a:xfrm>
            <a:off x="152400" y="4267200"/>
            <a:ext cx="4191000" cy="1143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0381946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ypical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6534150"/>
            <a:ext cx="914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900" b="1" dirty="0">
                <a:solidFill>
                  <a:schemeClr val="bg1"/>
                </a:solidFill>
                <a:latin typeface="Calibri" charset="0"/>
              </a:rPr>
              <a:t>Copyright ©2020 McGraw-Hill Education.</a:t>
            </a:r>
            <a:endParaRPr lang="en-US" altLang="en-US" sz="900" b="1" i="1" dirty="0">
              <a:solidFill>
                <a:schemeClr val="bg1"/>
              </a:solidFill>
              <a:latin typeface="Calibri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itle 3" hidden="1"/>
          <p:cNvSpPr txBox="1">
            <a:spLocks/>
          </p:cNvSpPr>
          <p:nvPr userDrawn="1"/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9pPr>
          </a:lstStyle>
          <a:p>
            <a:pPr algn="ctr"/>
            <a:r>
              <a:rPr lang="en-GB" dirty="0"/>
              <a:t>Chapter 4 - Business in the Globalized World </a:t>
            </a:r>
          </a:p>
        </p:txBody>
      </p:sp>
      <p:sp>
        <p:nvSpPr>
          <p:cNvPr id="10" name="Title 1" hidden="1"/>
          <p:cNvSpPr>
            <a:spLocks noGrp="1"/>
          </p:cNvSpPr>
          <p:nvPr>
            <p:ph type="title"/>
          </p:nvPr>
        </p:nvSpPr>
        <p:spPr>
          <a:xfrm>
            <a:off x="609600" y="444500"/>
            <a:ext cx="8229600" cy="13843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627446" y="6546057"/>
            <a:ext cx="4394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</a:t>
            </a:r>
            <a:fld id="{4680CC33-60E2-4087-BA3E-78B4E58E3C47}" type="slidenum">
              <a:rPr lang="en-US" altLang="en-US" sz="1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/>
              <a:t>‹#›</a:t>
            </a:fld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>
          <a:xfrm>
            <a:off x="2362200" y="3200400"/>
            <a:ext cx="2027110" cy="1066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822738" y="3048000"/>
            <a:ext cx="2061776" cy="1143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2590800" y="4800600"/>
            <a:ext cx="1951712" cy="1066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8"/>
          <p:cNvSpPr>
            <a:spLocks noGrp="1"/>
          </p:cNvSpPr>
          <p:nvPr>
            <p:ph sz="quarter" idx="16"/>
          </p:nvPr>
        </p:nvSpPr>
        <p:spPr>
          <a:xfrm>
            <a:off x="4753977" y="4724400"/>
            <a:ext cx="2150645" cy="1600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2286000" y="4495800"/>
            <a:ext cx="2362200" cy="19812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00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4648200" y="4495800"/>
            <a:ext cx="2362200" cy="19812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000000"/>
              </a:solidFill>
              <a:ea typeface="MS PGothic" charset="0"/>
              <a:cs typeface="MS PGothic" charset="0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2286000" y="2819400"/>
            <a:ext cx="2362200" cy="1676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sz="2400" dirty="0"/>
          </a:p>
        </p:txBody>
      </p:sp>
      <p:sp>
        <p:nvSpPr>
          <p:cNvPr id="18" name="Rectangle 17"/>
          <p:cNvSpPr/>
          <p:nvPr userDrawn="1"/>
        </p:nvSpPr>
        <p:spPr>
          <a:xfrm>
            <a:off x="4648200" y="2819400"/>
            <a:ext cx="2362200" cy="16764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7"/>
          </p:nvPr>
        </p:nvSpPr>
        <p:spPr>
          <a:xfrm>
            <a:off x="914400" y="1676400"/>
            <a:ext cx="5486400" cy="1371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5723255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ypical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6534150"/>
            <a:ext cx="914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900" b="1" dirty="0">
                <a:solidFill>
                  <a:schemeClr val="bg1"/>
                </a:solidFill>
                <a:latin typeface="Calibri" charset="0"/>
              </a:rPr>
              <a:t>Copyright ©2020 McGraw-Hill Education.</a:t>
            </a:r>
            <a:endParaRPr lang="en-US" altLang="en-US" sz="900" b="1" i="1" dirty="0">
              <a:solidFill>
                <a:schemeClr val="bg1"/>
              </a:solidFill>
              <a:latin typeface="Calibri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itle 3" hidden="1"/>
          <p:cNvSpPr txBox="1">
            <a:spLocks/>
          </p:cNvSpPr>
          <p:nvPr userDrawn="1"/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9pPr>
          </a:lstStyle>
          <a:p>
            <a:pPr algn="ctr"/>
            <a:r>
              <a:rPr lang="en-GB" dirty="0"/>
              <a:t>Chapter 4 - Business in the Globalized World </a:t>
            </a:r>
          </a:p>
        </p:txBody>
      </p:sp>
      <p:sp>
        <p:nvSpPr>
          <p:cNvPr id="10" name="Title 1" hidden="1"/>
          <p:cNvSpPr>
            <a:spLocks noGrp="1"/>
          </p:cNvSpPr>
          <p:nvPr>
            <p:ph type="title"/>
          </p:nvPr>
        </p:nvSpPr>
        <p:spPr>
          <a:xfrm>
            <a:off x="609600" y="444500"/>
            <a:ext cx="8229600" cy="13843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627446" y="6546057"/>
            <a:ext cx="4394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</a:t>
            </a:r>
            <a:fld id="{4680CC33-60E2-4087-BA3E-78B4E58E3C47}" type="slidenum">
              <a:rPr lang="en-US" altLang="en-US" sz="1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/>
              <a:t>‹#›</a:t>
            </a:fld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>
          <a:xfrm>
            <a:off x="1600200" y="3200400"/>
            <a:ext cx="2027110" cy="1066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5715000" y="3149867"/>
            <a:ext cx="2061776" cy="1143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3534688" y="3657600"/>
            <a:ext cx="1951712" cy="1066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8"/>
          <p:cNvSpPr>
            <a:spLocks noGrp="1"/>
          </p:cNvSpPr>
          <p:nvPr>
            <p:ph sz="quarter" idx="16"/>
          </p:nvPr>
        </p:nvSpPr>
        <p:spPr>
          <a:xfrm>
            <a:off x="6002755" y="4305300"/>
            <a:ext cx="2150645" cy="12573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7"/>
          </p:nvPr>
        </p:nvSpPr>
        <p:spPr>
          <a:xfrm>
            <a:off x="914400" y="1676400"/>
            <a:ext cx="5486400" cy="1371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Rectangle 19"/>
          <p:cNvSpPr/>
          <p:nvPr userDrawn="1"/>
        </p:nvSpPr>
        <p:spPr>
          <a:xfrm>
            <a:off x="1066800" y="3581400"/>
            <a:ext cx="6858000" cy="762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1066800" y="5715000"/>
            <a:ext cx="6858000" cy="6096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lvl="1">
              <a:defRPr/>
            </a:pPr>
            <a:endParaRPr lang="en-US" dirty="0">
              <a:solidFill>
                <a:srgbClr val="FFFFFF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1066800" y="4267200"/>
            <a:ext cx="6858000" cy="7620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>
              <a:defRPr/>
            </a:pPr>
            <a:endParaRPr lang="en-US" altLang="en-US" sz="1800" dirty="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1066800" y="4953000"/>
            <a:ext cx="6858000" cy="762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994956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ypical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6534150"/>
            <a:ext cx="914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900" b="1" dirty="0">
                <a:solidFill>
                  <a:schemeClr val="bg1"/>
                </a:solidFill>
                <a:latin typeface="Calibri" charset="0"/>
              </a:rPr>
              <a:t>Copyright ©2020 McGraw-Hill Education.</a:t>
            </a:r>
            <a:endParaRPr lang="en-US" altLang="en-US" sz="900" b="1" i="1" dirty="0">
              <a:solidFill>
                <a:schemeClr val="bg1"/>
              </a:solidFill>
              <a:latin typeface="Calibri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itle 3" hidden="1"/>
          <p:cNvSpPr txBox="1">
            <a:spLocks/>
          </p:cNvSpPr>
          <p:nvPr userDrawn="1"/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9pPr>
          </a:lstStyle>
          <a:p>
            <a:pPr algn="ctr"/>
            <a:r>
              <a:rPr lang="en-GB" dirty="0"/>
              <a:t>Chapter 4 - Business in the Globalized World </a:t>
            </a:r>
          </a:p>
        </p:txBody>
      </p:sp>
      <p:sp>
        <p:nvSpPr>
          <p:cNvPr id="10" name="Title 1" hidden="1"/>
          <p:cNvSpPr>
            <a:spLocks noGrp="1"/>
          </p:cNvSpPr>
          <p:nvPr>
            <p:ph type="title"/>
          </p:nvPr>
        </p:nvSpPr>
        <p:spPr>
          <a:xfrm>
            <a:off x="609600" y="444500"/>
            <a:ext cx="8229600" cy="13843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627446" y="6546057"/>
            <a:ext cx="4394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</a:t>
            </a:r>
            <a:fld id="{4680CC33-60E2-4087-BA3E-78B4E58E3C47}" type="slidenum">
              <a:rPr lang="en-US" altLang="en-US" sz="1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/>
              <a:t>‹#›</a:t>
            </a:fld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>
          <a:xfrm>
            <a:off x="0" y="1676400"/>
            <a:ext cx="5257800" cy="1066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152400" y="2971800"/>
            <a:ext cx="4419600" cy="1143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5562600" y="1676400"/>
            <a:ext cx="2857500" cy="1066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5"/>
          </p:nvPr>
        </p:nvSpPr>
        <p:spPr>
          <a:xfrm>
            <a:off x="4876800" y="2971800"/>
            <a:ext cx="3200400" cy="990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Content Placeholder 18"/>
          <p:cNvSpPr>
            <a:spLocks noGrp="1"/>
          </p:cNvSpPr>
          <p:nvPr>
            <p:ph sz="quarter" idx="16"/>
          </p:nvPr>
        </p:nvSpPr>
        <p:spPr>
          <a:xfrm>
            <a:off x="152400" y="4267200"/>
            <a:ext cx="4191000" cy="1143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Content Placeholder 20"/>
          <p:cNvSpPr>
            <a:spLocks noGrp="1"/>
          </p:cNvSpPr>
          <p:nvPr>
            <p:ph sz="quarter" idx="17"/>
          </p:nvPr>
        </p:nvSpPr>
        <p:spPr>
          <a:xfrm>
            <a:off x="4572000" y="4267200"/>
            <a:ext cx="3848100" cy="1219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Content Placeholder 22"/>
          <p:cNvSpPr>
            <a:spLocks noGrp="1"/>
          </p:cNvSpPr>
          <p:nvPr>
            <p:ph sz="quarter" idx="18"/>
          </p:nvPr>
        </p:nvSpPr>
        <p:spPr>
          <a:xfrm>
            <a:off x="304800" y="5638800"/>
            <a:ext cx="4953000" cy="609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Content Placeholder 24"/>
          <p:cNvSpPr>
            <a:spLocks noGrp="1"/>
          </p:cNvSpPr>
          <p:nvPr>
            <p:ph sz="quarter" idx="19"/>
          </p:nvPr>
        </p:nvSpPr>
        <p:spPr>
          <a:xfrm>
            <a:off x="5562600" y="5638800"/>
            <a:ext cx="3503613" cy="609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34546984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6534150"/>
            <a:ext cx="914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900" b="1" dirty="0">
                <a:solidFill>
                  <a:schemeClr val="bg1"/>
                </a:solidFill>
                <a:latin typeface="Calibri" charset="0"/>
              </a:rPr>
              <a:t>Copyright ©2020 McGraw-Hill Education.</a:t>
            </a:r>
            <a:endParaRPr lang="en-US" altLang="en-US" sz="900" b="1" i="1" dirty="0">
              <a:solidFill>
                <a:schemeClr val="bg1"/>
              </a:solidFill>
              <a:latin typeface="Calibri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1066800" y="1524000"/>
            <a:ext cx="7086600" cy="4572000"/>
          </a:xfrm>
          <a:prstGeom prst="rect">
            <a:avLst/>
          </a:prstGeom>
          <a:ln w="28575">
            <a:solidFill>
              <a:schemeClr val="bg2"/>
            </a:solidFill>
          </a:ln>
        </p:spPr>
        <p:txBody>
          <a:bodyPr/>
          <a:lstStyle/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8" name="Title 3" hidden="1"/>
          <p:cNvSpPr txBox="1">
            <a:spLocks/>
          </p:cNvSpPr>
          <p:nvPr userDrawn="1"/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9pPr>
          </a:lstStyle>
          <a:p>
            <a:pPr algn="ctr"/>
            <a:r>
              <a:rPr lang="en-GB" dirty="0"/>
              <a:t>Chapter 4 - Business in the Globalized World </a:t>
            </a:r>
          </a:p>
        </p:txBody>
      </p:sp>
      <p:sp>
        <p:nvSpPr>
          <p:cNvPr id="9" name="Title 1" hidden="1"/>
          <p:cNvSpPr>
            <a:spLocks noGrp="1"/>
          </p:cNvSpPr>
          <p:nvPr>
            <p:ph type="title"/>
          </p:nvPr>
        </p:nvSpPr>
        <p:spPr>
          <a:xfrm>
            <a:off x="609600" y="444500"/>
            <a:ext cx="8229600" cy="13843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8627446" y="6546057"/>
            <a:ext cx="4394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</a:t>
            </a:r>
            <a:fld id="{4680CC33-60E2-4087-BA3E-78B4E58E3C47}" type="slidenum">
              <a:rPr lang="en-US" altLang="en-US" sz="1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/>
              <a:t>‹#›</a:t>
            </a:fld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083761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with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6534150"/>
            <a:ext cx="914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900" b="1" dirty="0">
                <a:solidFill>
                  <a:schemeClr val="bg1"/>
                </a:solidFill>
                <a:latin typeface="Calibri" charset="0"/>
              </a:rPr>
              <a:t>Copyright ©2020 McGraw-Hill Education.</a:t>
            </a:r>
            <a:endParaRPr lang="en-US" altLang="en-US" sz="900" b="1" i="1" dirty="0">
              <a:solidFill>
                <a:schemeClr val="bg1"/>
              </a:solidFill>
              <a:latin typeface="Calibri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685800" y="1752600"/>
            <a:ext cx="3124200" cy="3962400"/>
          </a:xfrm>
          <a:prstGeom prst="rect">
            <a:avLst/>
          </a:prstGeom>
          <a:ln w="28575">
            <a:solidFill>
              <a:schemeClr val="accent2"/>
            </a:solidFill>
          </a:ln>
        </p:spPr>
        <p:txBody>
          <a:bodyPr/>
          <a:lstStyle/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62400" y="1752600"/>
            <a:ext cx="4343400" cy="45720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1">
                <a:solidFill>
                  <a:schemeClr val="tx2"/>
                </a:solidFill>
              </a:defRPr>
            </a:lvl1pPr>
            <a:lvl2pPr marL="514350" indent="-171450"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itle 3" hidden="1"/>
          <p:cNvSpPr txBox="1">
            <a:spLocks/>
          </p:cNvSpPr>
          <p:nvPr userDrawn="1"/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9pPr>
          </a:lstStyle>
          <a:p>
            <a:pPr algn="ctr"/>
            <a:r>
              <a:rPr lang="en-GB" dirty="0"/>
              <a:t>Chapter 4 - Business in the Globalized World </a:t>
            </a:r>
          </a:p>
        </p:txBody>
      </p:sp>
      <p:sp>
        <p:nvSpPr>
          <p:cNvPr id="11" name="Title 1" hidden="1"/>
          <p:cNvSpPr>
            <a:spLocks noGrp="1"/>
          </p:cNvSpPr>
          <p:nvPr>
            <p:ph type="title"/>
          </p:nvPr>
        </p:nvSpPr>
        <p:spPr>
          <a:xfrm>
            <a:off x="609600" y="444500"/>
            <a:ext cx="8229600" cy="13843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8627446" y="6546057"/>
            <a:ext cx="4394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</a:t>
            </a:r>
            <a:fld id="{4680CC33-60E2-4087-BA3E-78B4E58E3C47}" type="slidenum">
              <a:rPr lang="en-US" altLang="en-US" sz="1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algn="r"/>
              <a:t>‹#›</a:t>
            </a:fld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8036713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/>
            </a:gs>
            <a:gs pos="100000">
              <a:schemeClr val="bg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MS PGothic" charset="0"/>
              <a:cs typeface="MS PGothic" charset="0"/>
            </a:endParaRPr>
          </a:p>
        </p:txBody>
      </p:sp>
      <p:sp>
        <p:nvSpPr>
          <p:cNvPr id="1027" name="Rectangle 5"/>
          <p:cNvSpPr>
            <a:spLocks noChangeArrowheads="1"/>
          </p:cNvSpPr>
          <p:nvPr/>
        </p:nvSpPr>
        <p:spPr bwMode="auto">
          <a:xfrm>
            <a:off x="0" y="6534150"/>
            <a:ext cx="914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MS PGothic" charset="-128"/>
              </a:defRPr>
            </a:lvl9pPr>
          </a:lstStyle>
          <a:p>
            <a:pPr algn="ctr">
              <a:defRPr/>
            </a:pPr>
            <a:r>
              <a:rPr lang="en-US" altLang="en-US" sz="900" b="1" dirty="0">
                <a:solidFill>
                  <a:schemeClr val="bg1"/>
                </a:solidFill>
                <a:latin typeface="Calibri" charset="0"/>
              </a:rPr>
              <a:t>Copyright ©2020 McGraw-Hill Education.</a:t>
            </a:r>
            <a:endParaRPr lang="en-US" altLang="en-US" sz="900" b="1" i="1" dirty="0">
              <a:solidFill>
                <a:schemeClr val="bg1"/>
              </a:solidFill>
              <a:latin typeface="Calibri" charset="0"/>
            </a:endParaRPr>
          </a:p>
        </p:txBody>
      </p:sp>
      <p:sp>
        <p:nvSpPr>
          <p:cNvPr id="7" name="Title 1" hidden="1"/>
          <p:cNvSpPr txBox="1">
            <a:spLocks/>
          </p:cNvSpPr>
          <p:nvPr userDrawn="1"/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MS PGothic" panose="020B0600070205080204" pitchFamily="34" charset="-128"/>
                <a:cs typeface="ＭＳ Ｐゴシック" charset="0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MS PGothic" panose="020B0600070205080204" pitchFamily="34" charset="-128"/>
                <a:cs typeface="ＭＳ Ｐゴシック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charset="0"/>
                <a:ea typeface="ＭＳ Ｐゴシック" charset="-128"/>
              </a:defRPr>
            </a:lvl9pPr>
          </a:lstStyle>
          <a:p>
            <a:r>
              <a:rPr lang="en-US" dirty="0"/>
              <a:t>Chapter 4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78" r:id="rId1"/>
    <p:sldLayoutId id="2147484579" r:id="rId2"/>
    <p:sldLayoutId id="2147484580" r:id="rId3"/>
    <p:sldLayoutId id="2147484587" r:id="rId4"/>
    <p:sldLayoutId id="2147484589" r:id="rId5"/>
    <p:sldLayoutId id="2147484590" r:id="rId6"/>
    <p:sldLayoutId id="2147484588" r:id="rId7"/>
    <p:sldLayoutId id="2147484581" r:id="rId8"/>
    <p:sldLayoutId id="2147484582" r:id="rId9"/>
    <p:sldLayoutId id="2147484583" r:id="rId10"/>
    <p:sldLayoutId id="2147484584" r:id="rId11"/>
    <p:sldLayoutId id="2147484585" r:id="rId12"/>
    <p:sldLayoutId id="2147484586" r:id="rId13"/>
  </p:sldLayoutIdLst>
  <p:hf hd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MS PGothic" panose="020B0600070205080204" pitchFamily="34" charset="-128"/>
          <a:cs typeface="ＭＳ Ｐゴシック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ＭＳ Ｐゴシック" charset="-128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ＭＳ Ｐゴシック" charset="-128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ＭＳ Ｐゴシック" charset="-128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  <a:ea typeface="ＭＳ Ｐゴシック" charset="-128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slide" Target="slide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slide" Target="slide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slide" Target="slide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1905000"/>
            <a:ext cx="9144000" cy="7620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en-US" altLang="en-US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charset="-128"/>
              </a:rPr>
              <a:t>Chapter 4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674766"/>
            <a:ext cx="8229600" cy="781402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Business in a Globalized World </a:t>
            </a:r>
          </a:p>
        </p:txBody>
      </p:sp>
      <p:pic>
        <p:nvPicPr>
          <p:cNvPr id="13316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613150"/>
            <a:ext cx="4076700" cy="271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15637" y="6521450"/>
            <a:ext cx="8312727" cy="260350"/>
          </a:xfrm>
        </p:spPr>
        <p:txBody>
          <a:bodyPr/>
          <a:lstStyle/>
          <a:p>
            <a:r>
              <a:rPr lang="en-US" altLang="en-US" sz="900" dirty="0">
                <a:solidFill>
                  <a:srgbClr val="125F9A"/>
                </a:solidFill>
                <a:effectLst/>
                <a:latin typeface="Calibri" charset="0"/>
              </a:rPr>
              <a:t>Copyright ©2020 McGraw-Hill Education. All rights reserved. Authorized only for instructor use in the classroom. No reproduction or further distribution permitted without the prior written consent of McGraw-Hill Education.</a:t>
            </a:r>
            <a:endParaRPr lang="en-US" altLang="en-US" sz="900" i="1" dirty="0">
              <a:solidFill>
                <a:srgbClr val="125F9A"/>
              </a:solidFill>
              <a:effectLst/>
              <a:latin typeface="Calibri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447638"/>
            <a:ext cx="8229600" cy="58707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altLang="en-US" sz="3400" b="1" dirty="0">
                <a:solidFill>
                  <a:srgbClr val="125F9A"/>
                </a:solidFill>
                <a:latin typeface="+mn-lt"/>
              </a:rPr>
              <a:t>Comparative Political Systems</a:t>
            </a:r>
            <a:r>
              <a:rPr lang="en-US" altLang="en-US" sz="800" b="1" dirty="0">
                <a:solidFill>
                  <a:srgbClr val="125F9A"/>
                </a:solidFill>
                <a:latin typeface="+mn-lt"/>
              </a:rPr>
              <a:t>3</a:t>
            </a:r>
            <a:r>
              <a:rPr lang="en-US" altLang="en-US" sz="3400" b="1" dirty="0">
                <a:solidFill>
                  <a:srgbClr val="125F9A"/>
                </a:solidFill>
                <a:latin typeface="+mn-lt"/>
              </a:rPr>
              <a:t> </a:t>
            </a:r>
            <a:endParaRPr lang="en-US" sz="3400" b="1" dirty="0">
              <a:solidFill>
                <a:srgbClr val="125F9A"/>
              </a:solidFill>
              <a:latin typeface="+mn-lt"/>
              <a:ea typeface="MS PGothic" charset="0"/>
            </a:endParaRPr>
          </a:p>
        </p:txBody>
      </p:sp>
      <p:sp>
        <p:nvSpPr>
          <p:cNvPr id="35847" name="Rectangle 4"/>
          <p:cNvSpPr>
            <a:spLocks noGrp="1" noChangeArrowheads="1"/>
          </p:cNvSpPr>
          <p:nvPr>
            <p:ph type="body" sz="quarter" idx="11"/>
          </p:nvPr>
        </p:nvSpPr>
        <p:spPr bwMode="auto">
          <a:xfrm>
            <a:off x="457200" y="2097353"/>
            <a:ext cx="7696200" cy="266329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l" eaLnBrk="1" hangingPunct="1">
              <a:buClr>
                <a:schemeClr val="accent1"/>
              </a:buClr>
            </a:pPr>
            <a:r>
              <a:rPr lang="en-US" altLang="en-US" sz="2600" b="0" dirty="0">
                <a:solidFill>
                  <a:srgbClr val="44546A"/>
                </a:solidFill>
              </a:rPr>
              <a:t>Degree to which human rights are protected differs greatly among nations.</a:t>
            </a:r>
          </a:p>
          <a:p>
            <a:pPr algn="l" eaLnBrk="1" hangingPunct="1">
              <a:buClr>
                <a:schemeClr val="accent1"/>
              </a:buClr>
            </a:pPr>
            <a:endParaRPr lang="en-US" altLang="en-US" sz="2600" b="0" dirty="0">
              <a:solidFill>
                <a:srgbClr val="44546A"/>
              </a:solidFill>
            </a:endParaRPr>
          </a:p>
          <a:p>
            <a:pPr algn="l" eaLnBrk="1" hangingPunct="1">
              <a:buClr>
                <a:schemeClr val="accent1"/>
              </a:buClr>
            </a:pPr>
            <a:r>
              <a:rPr lang="en-US" altLang="en-US" sz="2600" b="0" dirty="0">
                <a:solidFill>
                  <a:srgbClr val="44546A"/>
                </a:solidFill>
              </a:rPr>
              <a:t>Several international codes of human rights exist. </a:t>
            </a:r>
          </a:p>
          <a:p>
            <a:pPr algn="l" eaLnBrk="1" hangingPunct="1">
              <a:buClr>
                <a:schemeClr val="accent1"/>
              </a:buClr>
            </a:pPr>
            <a:endParaRPr lang="en-US" altLang="en-US" sz="2600" b="0" dirty="0">
              <a:solidFill>
                <a:srgbClr val="44546A"/>
              </a:solidFill>
            </a:endParaRPr>
          </a:p>
          <a:p>
            <a:pPr algn="l" eaLnBrk="1" hangingPunct="1">
              <a:buClr>
                <a:schemeClr val="accent1"/>
              </a:buClr>
            </a:pPr>
            <a:r>
              <a:rPr lang="en-US" altLang="en-US" sz="2600" b="0" dirty="0">
                <a:solidFill>
                  <a:srgbClr val="44546A"/>
                </a:solidFill>
              </a:rPr>
              <a:t>Still, many violations of human rights continue to occur: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447638"/>
            <a:ext cx="8229600" cy="58707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3400" b="1" dirty="0">
                <a:solidFill>
                  <a:srgbClr val="125F9A"/>
                </a:solidFill>
                <a:latin typeface="+mn-lt"/>
                <a:ea typeface="MS PGothic" charset="0"/>
              </a:rPr>
              <a:t>Comparative Economic Systems</a:t>
            </a:r>
          </a:p>
        </p:txBody>
      </p:sp>
      <p:sp>
        <p:nvSpPr>
          <p:cNvPr id="35847" name="Rectangle 4"/>
          <p:cNvSpPr>
            <a:spLocks noGrp="1" noChangeArrowheads="1"/>
          </p:cNvSpPr>
          <p:nvPr>
            <p:ph type="body" sz="quarter" idx="11"/>
          </p:nvPr>
        </p:nvSpPr>
        <p:spPr bwMode="auto">
          <a:xfrm>
            <a:off x="609600" y="1673739"/>
            <a:ext cx="6096000" cy="45243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l" eaLnBrk="1" hangingPunct="1">
              <a:buClr>
                <a:schemeClr val="accent1"/>
              </a:buClr>
            </a:pPr>
            <a:r>
              <a:rPr lang="en-US" altLang="en-US" sz="2600" dirty="0">
                <a:solidFill>
                  <a:srgbClr val="44546A"/>
                </a:solidFill>
                <a:latin typeface="Calibri" panose="020F0502020204030204" pitchFamily="34" charset="0"/>
              </a:rPr>
              <a:t>Free enterprise systems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>
          <a:xfrm>
            <a:off x="609600" y="4019963"/>
            <a:ext cx="6019800" cy="1662953"/>
          </a:xfrm>
        </p:spPr>
        <p:txBody>
          <a:bodyPr/>
          <a:lstStyle/>
          <a:p>
            <a:pPr marL="0" indent="0" eaLnBrk="1" hangingPunct="1">
              <a:buClr>
                <a:schemeClr val="accent1"/>
              </a:buClr>
              <a:buNone/>
            </a:pPr>
            <a:r>
              <a:rPr lang="en-US" altLang="en-US" sz="2600" b="1" dirty="0">
                <a:solidFill>
                  <a:srgbClr val="44546A"/>
                </a:solidFill>
                <a:latin typeface="Calibri" panose="020F0502020204030204" pitchFamily="34" charset="0"/>
              </a:rPr>
              <a:t>Central state control</a:t>
            </a:r>
          </a:p>
        </p:txBody>
      </p:sp>
      <p:pic>
        <p:nvPicPr>
          <p:cNvPr id="35846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828800"/>
            <a:ext cx="2185988" cy="14478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46345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457664"/>
            <a:ext cx="8229600" cy="58707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3400" b="1" dirty="0">
                <a:solidFill>
                  <a:srgbClr val="125F9A"/>
                </a:solidFill>
                <a:latin typeface="+mn-lt"/>
                <a:ea typeface="MS PGothic" charset="0"/>
              </a:rPr>
              <a:t>The Heritage Foundation</a:t>
            </a:r>
          </a:p>
        </p:txBody>
      </p:sp>
      <p:sp>
        <p:nvSpPr>
          <p:cNvPr id="36865" name="Content Placeholder 2"/>
          <p:cNvSpPr>
            <a:spLocks noGrp="1"/>
          </p:cNvSpPr>
          <p:nvPr>
            <p:ph type="body" sz="quarter" idx="10"/>
          </p:nvPr>
        </p:nvSpPr>
        <p:spPr bwMode="auto">
          <a:xfrm>
            <a:off x="838200" y="1796716"/>
            <a:ext cx="7162800" cy="38100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5875" indent="0" eaLnBrk="1" hangingPunct="1">
              <a:buNone/>
              <a:defRPr/>
            </a:pPr>
            <a:r>
              <a:rPr lang="en-US" altLang="en-US" dirty="0">
                <a:ea typeface="MS PGothic" charset="-128"/>
              </a:rPr>
              <a:t>Has scored the nations of the world according to an </a:t>
            </a:r>
            <a:r>
              <a:rPr lang="en-US" altLang="en-US" b="1" dirty="0">
                <a:ea typeface="MS PGothic" charset="-128"/>
              </a:rPr>
              <a:t>Index of Economic Freedom</a:t>
            </a:r>
            <a:r>
              <a:rPr lang="en-US" altLang="en-US" b="1" i="1" dirty="0">
                <a:ea typeface="MS PGothic" charset="-128"/>
              </a:rPr>
              <a:t>: </a:t>
            </a:r>
            <a:r>
              <a:rPr lang="en-US" altLang="en-US" dirty="0">
                <a:ea typeface="MS PGothic" charset="-128"/>
              </a:rPr>
              <a:t>the fundamental rights of every human being to control his or her own labor and property.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ea typeface="ＭＳ Ｐゴシック" charset="-128"/>
              </a:rPr>
              <a:t>Among the freest nations in 2018: Hong Kong, Singapore, and Canada.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dirty="0">
                <a:ea typeface="ＭＳ Ｐゴシック" charset="-128"/>
              </a:rPr>
              <a:t>Among the most repressed were Iran, Venezuela, and—the least free in the world—North Korea. The United States ranked 48</a:t>
            </a:r>
            <a:r>
              <a:rPr lang="en-US" altLang="en-US" baseline="30000" dirty="0">
                <a:ea typeface="ＭＳ Ｐゴシック" charset="-128"/>
              </a:rPr>
              <a:t>th</a:t>
            </a:r>
            <a:r>
              <a:rPr lang="en-US" altLang="en-US" dirty="0">
                <a:ea typeface="ＭＳ Ｐゴシック" charset="-128"/>
              </a:rPr>
              <a:t> out of 183 countries.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5092" y="457200"/>
            <a:ext cx="9086850" cy="58707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3400" b="1" dirty="0">
                <a:solidFill>
                  <a:srgbClr val="125F9A"/>
                </a:solidFill>
                <a:latin typeface="+mn-lt"/>
                <a:ea typeface="MS PGothic" charset="0"/>
              </a:rPr>
              <a:t>Global Inequality and the Bottom of the Pyramid</a:t>
            </a:r>
            <a:r>
              <a:rPr lang="en-US" sz="800" b="1" dirty="0">
                <a:solidFill>
                  <a:srgbClr val="125F9A"/>
                </a:solidFill>
                <a:latin typeface="+mn-lt"/>
                <a:ea typeface="MS PGothic" charset="0"/>
              </a:rPr>
              <a:t>1</a:t>
            </a:r>
            <a:r>
              <a:rPr lang="en-US" sz="3400" b="1" dirty="0">
                <a:solidFill>
                  <a:srgbClr val="125F9A"/>
                </a:solidFill>
                <a:latin typeface="+mn-lt"/>
                <a:ea typeface="MS PGothic" charset="0"/>
              </a:rPr>
              <a:t> </a:t>
            </a:r>
          </a:p>
        </p:txBody>
      </p:sp>
      <p:sp>
        <p:nvSpPr>
          <p:cNvPr id="37890" name="Content Placeholder 2"/>
          <p:cNvSpPr>
            <a:spLocks noGrp="1"/>
          </p:cNvSpPr>
          <p:nvPr>
            <p:ph type="body" sz="quarter" idx="10"/>
          </p:nvPr>
        </p:nvSpPr>
        <p:spPr bwMode="auto">
          <a:xfrm>
            <a:off x="838200" y="1600200"/>
            <a:ext cx="7162800" cy="304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GB" altLang="en-US" b="1" dirty="0">
                <a:latin typeface="Calibri" panose="020F0502020204030204" pitchFamily="34" charset="0"/>
                <a:ea typeface="MS PGothic" panose="020B0600070205080204" pitchFamily="34" charset="-128"/>
              </a:rPr>
              <a:t>Inequality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endParaRPr lang="en-GB" altLang="en-US" b="1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GB" altLang="en-US" b="1" dirty="0">
                <a:latin typeface="Calibri" panose="020F0502020204030204" pitchFamily="34" charset="0"/>
                <a:ea typeface="MS PGothic" panose="020B0600070205080204" pitchFamily="34" charset="-128"/>
              </a:rPr>
              <a:t>Wealth</a:t>
            </a:r>
            <a:r>
              <a:rPr lang="en-GB" altLang="en-US" i="1" dirty="0"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endParaRPr lang="en-GB" altLang="en-US" b="1" i="1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GB" altLang="en-US" b="1" dirty="0">
                <a:latin typeface="Calibri" panose="020F0502020204030204" pitchFamily="34" charset="0"/>
                <a:ea typeface="MS PGothic" panose="020B0600070205080204" pitchFamily="34" charset="-128"/>
              </a:rPr>
              <a:t>Income</a:t>
            </a:r>
            <a:endParaRPr lang="en-US" altLang="en-US" dirty="0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pic>
        <p:nvPicPr>
          <p:cNvPr id="3789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4449152"/>
            <a:ext cx="3429001" cy="195164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24950" cy="94549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b="1" dirty="0">
                <a:solidFill>
                  <a:srgbClr val="125F9A"/>
                </a:solidFill>
                <a:latin typeface="+mn-lt"/>
                <a:ea typeface="MS PGothic" charset="0"/>
              </a:rPr>
              <a:t>Global Inequality and the Bottom of the Pyramid</a:t>
            </a:r>
            <a:r>
              <a:rPr lang="en-US" sz="800" b="1" dirty="0">
                <a:solidFill>
                  <a:srgbClr val="125F9A"/>
                </a:solidFill>
                <a:latin typeface="+mn-lt"/>
                <a:ea typeface="MS PGothic" charset="0"/>
              </a:rPr>
              <a:t>2</a:t>
            </a:r>
            <a:endParaRPr lang="en-US" b="1" dirty="0">
              <a:solidFill>
                <a:srgbClr val="125F9A"/>
              </a:solidFill>
              <a:latin typeface="+mn-lt"/>
              <a:ea typeface="MS PGothic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125001" y="1140755"/>
            <a:ext cx="2494749" cy="364195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1800" dirty="0">
                <a:latin typeface="Calibri" panose="020F0502020204030204" pitchFamily="34" charset="0"/>
              </a:rPr>
              <a:t>Global Wealth Pyramid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>
          <a:xfrm>
            <a:off x="7109661" y="1188903"/>
            <a:ext cx="1522997" cy="411297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en-US" sz="2000" dirty="0">
                <a:latin typeface="Arial" panose="020B0604020202020204" pitchFamily="34" charset="0"/>
              </a:rPr>
              <a:t> Figure 4.3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1828800" y="1536475"/>
            <a:ext cx="5062236" cy="232167"/>
          </a:xfrm>
        </p:spPr>
        <p:txBody>
          <a:bodyPr/>
          <a:lstStyle/>
          <a:p>
            <a:pPr marL="0" indent="0" algn="ctr">
              <a:buNone/>
            </a:pP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Copyright © McGraw-Hill Education. Permission required for reproduction or display.</a:t>
            </a:r>
          </a:p>
        </p:txBody>
      </p:sp>
      <p:pic>
        <p:nvPicPr>
          <p:cNvPr id="1026" name="Picture 2" descr="This image represents the global wealth pyramid.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660" y="658277"/>
            <a:ext cx="8300679" cy="6265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hlinkClick r:id="rId4" action="ppaction://hlinksldjump"/>
          </p:cNvPr>
          <p:cNvSpPr txBox="1"/>
          <p:nvPr/>
        </p:nvSpPr>
        <p:spPr>
          <a:xfrm>
            <a:off x="6705600" y="6248400"/>
            <a:ext cx="2286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hlinkClick r:id="" action="ppaction://noaction"/>
              </a:rPr>
              <a:t>Access the text alternative for these images.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5092" y="457200"/>
            <a:ext cx="9086850" cy="58707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3400" b="1" dirty="0">
                <a:solidFill>
                  <a:srgbClr val="125F9A"/>
                </a:solidFill>
                <a:latin typeface="+mn-lt"/>
                <a:ea typeface="MS PGothic" charset="0"/>
              </a:rPr>
              <a:t>Consider</a:t>
            </a:r>
          </a:p>
        </p:txBody>
      </p:sp>
      <p:sp>
        <p:nvSpPr>
          <p:cNvPr id="37890" name="Content Placeholder 2"/>
          <p:cNvSpPr>
            <a:spLocks noGrp="1"/>
          </p:cNvSpPr>
          <p:nvPr>
            <p:ph type="body" sz="quarter" idx="10"/>
          </p:nvPr>
        </p:nvSpPr>
        <p:spPr bwMode="auto">
          <a:xfrm>
            <a:off x="181896" y="1752600"/>
            <a:ext cx="5409560" cy="3810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Aft>
                <a:spcPts val="1200"/>
              </a:spcAft>
              <a:buNone/>
            </a:pPr>
            <a:r>
              <a:rPr lang="en-US" sz="2800" b="1" dirty="0">
                <a:solidFill>
                  <a:srgbClr val="125F9A"/>
                </a:solidFill>
                <a:ea typeface="MS PGothic" charset="0"/>
              </a:rPr>
              <a:t>Global Inequality and the Bottom of the Pyramid</a:t>
            </a:r>
            <a:r>
              <a:rPr lang="en-US" sz="600" b="1" dirty="0">
                <a:solidFill>
                  <a:srgbClr val="125F9A"/>
                </a:solidFill>
                <a:ea typeface="MS PGothic" charset="0"/>
              </a:rPr>
              <a:t>3</a:t>
            </a:r>
            <a:r>
              <a:rPr lang="en-US" sz="2800" b="1" dirty="0">
                <a:solidFill>
                  <a:srgbClr val="125F9A"/>
                </a:solidFill>
                <a:ea typeface="MS PGothic" charset="0"/>
              </a:rPr>
              <a:t> </a:t>
            </a:r>
          </a:p>
          <a:p>
            <a:pPr marL="0" indent="0" eaLnBrk="1" hangingPunct="1">
              <a:spcAft>
                <a:spcPts val="1200"/>
              </a:spcAft>
              <a:buNone/>
            </a:pPr>
            <a:endParaRPr lang="en-US" sz="2800" b="1" dirty="0">
              <a:solidFill>
                <a:srgbClr val="125F9A"/>
              </a:solidFill>
              <a:ea typeface="MS PGothic" charset="0"/>
            </a:endParaRPr>
          </a:p>
          <a:p>
            <a:pPr marL="0" indent="0" eaLnBrk="1" hangingPunct="1">
              <a:spcAft>
                <a:spcPts val="1200"/>
              </a:spcAft>
              <a:buNone/>
            </a:pPr>
            <a:r>
              <a:rPr lang="en-US" sz="2800" b="1" dirty="0">
                <a:solidFill>
                  <a:srgbClr val="125F9A"/>
                </a:solidFill>
                <a:ea typeface="MS PGothic" charset="0"/>
              </a:rPr>
              <a:t>Microfinance</a:t>
            </a:r>
          </a:p>
          <a:p>
            <a:pPr marL="0" indent="0" eaLnBrk="1" hangingPunct="1">
              <a:spcAft>
                <a:spcPts val="1200"/>
              </a:spcAft>
              <a:buNone/>
            </a:pPr>
            <a:endParaRPr lang="en-US" sz="2800" b="1" dirty="0">
              <a:solidFill>
                <a:srgbClr val="125F9A"/>
              </a:solidFill>
              <a:ea typeface="MS PGothic" charset="0"/>
            </a:endParaRPr>
          </a:p>
          <a:p>
            <a:pPr marL="0" indent="0" eaLnBrk="1" hangingPunct="1">
              <a:spcAft>
                <a:spcPts val="1200"/>
              </a:spcAft>
              <a:buNone/>
            </a:pPr>
            <a:r>
              <a:rPr lang="en-US" sz="2800" b="1" dirty="0">
                <a:solidFill>
                  <a:srgbClr val="125F9A"/>
                </a:solidFill>
                <a:ea typeface="MS PGothic" charset="0"/>
              </a:rPr>
              <a:t>Collaborative Partnerships for Global Problem Solving</a:t>
            </a:r>
          </a:p>
          <a:p>
            <a:pPr marL="0" indent="0" eaLnBrk="1" hangingPunct="1">
              <a:spcAft>
                <a:spcPts val="1200"/>
              </a:spcAft>
              <a:buNone/>
            </a:pPr>
            <a:endParaRPr lang="en-US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1456" y="2438401"/>
            <a:ext cx="3506481" cy="3973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2374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8100" y="447638"/>
            <a:ext cx="9052560" cy="58707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3400" b="1" dirty="0">
                <a:solidFill>
                  <a:srgbClr val="125F9A"/>
                </a:solidFill>
                <a:latin typeface="+mn-lt"/>
                <a:ea typeface="MS PGothic" charset="0"/>
              </a:rPr>
              <a:t>Distinctive Attributes of the Three Major Sectors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/>
          </p:nvPr>
        </p:nvSpPr>
        <p:spPr>
          <a:xfrm>
            <a:off x="7068653" y="1074248"/>
            <a:ext cx="1675297" cy="373906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Figure 4.4</a:t>
            </a:r>
          </a:p>
        </p:txBody>
      </p:sp>
      <p:pic>
        <p:nvPicPr>
          <p:cNvPr id="41989" name="Picture 1" descr="This table contains information regarding the distinctive attributes of the three major sectors, business, government, and society. 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0"/>
          <a:stretch/>
        </p:blipFill>
        <p:spPr bwMode="auto">
          <a:xfrm>
            <a:off x="100013" y="1900238"/>
            <a:ext cx="8967787" cy="335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1563054" y="1672848"/>
            <a:ext cx="5882488" cy="226136"/>
          </a:xfrm>
        </p:spPr>
        <p:txBody>
          <a:bodyPr/>
          <a:lstStyle/>
          <a:p>
            <a:pPr marL="0" indent="0" algn="ctr">
              <a:buNone/>
            </a:pP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Copyright © McGraw-Hill Education. Permission required for reproduction or display.</a:t>
            </a:r>
          </a:p>
        </p:txBody>
      </p:sp>
      <p:sp>
        <p:nvSpPr>
          <p:cNvPr id="7" name="TextBox 6">
            <a:hlinkClick r:id="rId4" action="ppaction://hlinksldjump"/>
          </p:cNvPr>
          <p:cNvSpPr txBox="1"/>
          <p:nvPr/>
        </p:nvSpPr>
        <p:spPr>
          <a:xfrm>
            <a:off x="6705600" y="6248400"/>
            <a:ext cx="2286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hlinkClick r:id="" action="ppaction://noaction"/>
              </a:rPr>
              <a:t>Access the text alternative for these images.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456106"/>
            <a:ext cx="8229600" cy="645786"/>
          </a:xfrm>
        </p:spPr>
        <p:txBody>
          <a:bodyPr/>
          <a:lstStyle/>
          <a:p>
            <a:pPr algn="ctr"/>
            <a:r>
              <a:rPr lang="en-US" sz="3400" b="1" dirty="0">
                <a:solidFill>
                  <a:srgbClr val="125F9A"/>
                </a:solidFill>
                <a:latin typeface="+mn-lt"/>
              </a:rPr>
              <a:t>The Process of Globalization </a:t>
            </a:r>
          </a:p>
        </p:txBody>
      </p:sp>
      <p:sp>
        <p:nvSpPr>
          <p:cNvPr id="16386" name="Rectangle 3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609600" y="1600200"/>
            <a:ext cx="57150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Aft>
                <a:spcPts val="3600"/>
              </a:spcAft>
              <a:buNone/>
            </a:pPr>
            <a:r>
              <a:rPr lang="en-US" altLang="en-US" dirty="0">
                <a:solidFill>
                  <a:schemeClr val="accent1"/>
                </a:solidFill>
              </a:rPr>
              <a:t>What is Globalization?</a:t>
            </a:r>
          </a:p>
          <a:p>
            <a:pPr marL="0" indent="0" eaLnBrk="1" hangingPunct="1">
              <a:spcAft>
                <a:spcPts val="3600"/>
              </a:spcAft>
              <a:buNone/>
            </a:pPr>
            <a:r>
              <a:rPr lang="en-US" altLang="en-US" b="1" dirty="0">
                <a:ea typeface="MS PGothic" charset="-128"/>
              </a:rPr>
              <a:t>Developing global market channels</a:t>
            </a:r>
          </a:p>
          <a:p>
            <a:pPr marL="0" indent="0" eaLnBrk="1" hangingPunct="1">
              <a:spcAft>
                <a:spcPts val="3600"/>
              </a:spcAft>
              <a:buNone/>
            </a:pPr>
            <a:r>
              <a:rPr lang="en-US" altLang="en-US" b="1" dirty="0">
                <a:ea typeface="MS PGothic" charset="-128"/>
              </a:rPr>
              <a:t>Establishing global operations</a:t>
            </a:r>
          </a:p>
          <a:p>
            <a:pPr marL="0" indent="0" eaLnBrk="1" hangingPunct="1">
              <a:spcAft>
                <a:spcPts val="3600"/>
              </a:spcAft>
              <a:buNone/>
            </a:pPr>
            <a:r>
              <a:rPr lang="en-US" altLang="en-US" b="1" dirty="0">
                <a:ea typeface="ＭＳ Ｐゴシック" charset="-128"/>
              </a:rPr>
              <a:t>Developing</a:t>
            </a:r>
            <a:r>
              <a:rPr lang="en-US" altLang="en-US" b="1" i="1" dirty="0">
                <a:ea typeface="ＭＳ Ｐゴシック" charset="-128"/>
              </a:rPr>
              <a:t> </a:t>
            </a:r>
            <a:r>
              <a:rPr lang="en-US" altLang="en-US" b="1" dirty="0">
                <a:ea typeface="ＭＳ Ｐゴシック" charset="-128"/>
              </a:rPr>
              <a:t>global supply chains</a:t>
            </a:r>
            <a:endParaRPr lang="en-US" altLang="en-US" b="1" i="1" dirty="0">
              <a:ea typeface="ＭＳ Ｐゴシック" charset="-128"/>
            </a:endParaRPr>
          </a:p>
          <a:p>
            <a:pPr marL="0" indent="0" eaLnBrk="1" hangingPunct="1">
              <a:spcAft>
                <a:spcPts val="3600"/>
              </a:spcAft>
              <a:buNone/>
            </a:pPr>
            <a:endParaRPr lang="en-US" altLang="en-US" b="1" dirty="0">
              <a:ea typeface="MS PGothic" charset="-128"/>
            </a:endParaRPr>
          </a:p>
          <a:p>
            <a:pPr marL="0" indent="0" eaLnBrk="1" hangingPunct="1">
              <a:spcAft>
                <a:spcPts val="3600"/>
              </a:spcAft>
              <a:buNone/>
            </a:pPr>
            <a:endParaRPr lang="en-US" altLang="en-US" dirty="0">
              <a:solidFill>
                <a:schemeClr val="accent1"/>
              </a:solidFill>
            </a:endParaRPr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209800"/>
            <a:ext cx="2725738" cy="25146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22108" y="457664"/>
            <a:ext cx="8229600" cy="58707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3400" b="1" dirty="0">
                <a:solidFill>
                  <a:srgbClr val="125F9A"/>
                </a:solidFill>
                <a:latin typeface="+mn-lt"/>
              </a:rPr>
              <a:t>Major Multinational Enterprises (MNEs)</a:t>
            </a:r>
          </a:p>
        </p:txBody>
      </p:sp>
      <p:sp>
        <p:nvSpPr>
          <p:cNvPr id="19462" name="Rectangle 1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685800" y="2220486"/>
            <a:ext cx="4648200" cy="204671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Defined by the United Nations as firms that control assets abroad. </a:t>
            </a:r>
            <a:endParaRPr lang="en-US" altLang="en-US" i="1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Most global commerce is carried out by a small number of powerful firms.</a:t>
            </a:r>
          </a:p>
        </p:txBody>
      </p:sp>
      <p:pic>
        <p:nvPicPr>
          <p:cNvPr id="19460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662" y="2133600"/>
            <a:ext cx="3309938" cy="27082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3190" y="32084"/>
            <a:ext cx="8229600" cy="1040045"/>
          </a:xfrm>
        </p:spPr>
        <p:txBody>
          <a:bodyPr/>
          <a:lstStyle/>
          <a:p>
            <a:pPr algn="ctr" eaLnBrk="1" hangingPunct="1"/>
            <a:r>
              <a:rPr lang="en-US" altLang="en-US" sz="3400" b="1" dirty="0">
                <a:solidFill>
                  <a:srgbClr val="125F9A"/>
                </a:solidFill>
                <a:latin typeface="+mn-lt"/>
              </a:rPr>
              <a:t>The World’</a:t>
            </a:r>
            <a:r>
              <a:rPr lang="en-US" altLang="ja-JP" sz="3400" b="1" dirty="0">
                <a:solidFill>
                  <a:srgbClr val="125F9A"/>
                </a:solidFill>
                <a:latin typeface="+mn-lt"/>
              </a:rPr>
              <a:t>s Top 10</a:t>
            </a:r>
            <a:br>
              <a:rPr lang="en-US" altLang="ja-JP" sz="3400" b="1" dirty="0">
                <a:solidFill>
                  <a:srgbClr val="125F9A"/>
                </a:solidFill>
                <a:latin typeface="+mn-lt"/>
              </a:rPr>
            </a:br>
            <a:r>
              <a:rPr lang="en-US" altLang="ja-JP" sz="3400" b="1" dirty="0">
                <a:solidFill>
                  <a:srgbClr val="125F9A"/>
                </a:solidFill>
                <a:latin typeface="+mn-lt"/>
              </a:rPr>
              <a:t>Nonfinancial </a:t>
            </a:r>
            <a:r>
              <a:rPr lang="en-US" altLang="ja-JP" sz="3400" b="1" dirty="0">
                <a:solidFill>
                  <a:schemeClr val="accent3"/>
                </a:solidFill>
                <a:latin typeface="+mn-lt"/>
              </a:rPr>
              <a:t>Multinational Enterprises</a:t>
            </a:r>
            <a:endParaRPr lang="en-US" altLang="en-US" sz="3400" b="1" dirty="0">
              <a:solidFill>
                <a:schemeClr val="accent3"/>
              </a:solidFill>
              <a:latin typeface="+mn-lt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>
          <a:xfrm>
            <a:off x="7029450" y="1147795"/>
            <a:ext cx="1675297" cy="411297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400" dirty="0">
                <a:latin typeface="Arial" panose="020B0604020202020204" pitchFamily="34" charset="0"/>
              </a:rPr>
              <a:t>Figure 4.1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056598" y="1891462"/>
            <a:ext cx="4861560" cy="248750"/>
          </a:xfrm>
        </p:spPr>
        <p:txBody>
          <a:bodyPr/>
          <a:lstStyle/>
          <a:p>
            <a:pPr marL="0" indent="0" algn="ctr">
              <a:buNone/>
            </a:pP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Copyright © McGraw-Hill Education. Permission required for reproduction or display.</a:t>
            </a:r>
          </a:p>
        </p:txBody>
      </p:sp>
      <p:pic>
        <p:nvPicPr>
          <p:cNvPr id="4" name="Picture 3" descr="This table contains information regarding the world’s top 10 nonfinancial multinational enterprises. 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061" y="1891462"/>
            <a:ext cx="9397087" cy="4204538"/>
          </a:xfrm>
          <a:prstGeom prst="rect">
            <a:avLst/>
          </a:prstGeom>
        </p:spPr>
      </p:pic>
      <p:sp>
        <p:nvSpPr>
          <p:cNvPr id="8" name="TextBox 7">
            <a:hlinkClick r:id="" action="ppaction://noaction"/>
          </p:cNvPr>
          <p:cNvSpPr txBox="1"/>
          <p:nvPr/>
        </p:nvSpPr>
        <p:spPr>
          <a:xfrm>
            <a:off x="6705600" y="6248400"/>
            <a:ext cx="2286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hlinkClick r:id="" action="ppaction://noaction"/>
              </a:rPr>
              <a:t>Access the text alternative for these images.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453376"/>
            <a:ext cx="8229600" cy="58707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3400" b="1" dirty="0">
                <a:solidFill>
                  <a:srgbClr val="125F9A"/>
                </a:solidFill>
                <a:latin typeface="+mn-lt"/>
                <a:ea typeface="MS PGothic" charset="0"/>
              </a:rPr>
              <a:t>Consider</a:t>
            </a:r>
          </a:p>
        </p:txBody>
      </p:sp>
      <p:sp>
        <p:nvSpPr>
          <p:cNvPr id="21506" name="Content Placeholder 1"/>
          <p:cNvSpPr>
            <a:spLocks noGrp="1"/>
          </p:cNvSpPr>
          <p:nvPr>
            <p:ph type="body" sz="quarter" idx="10"/>
          </p:nvPr>
        </p:nvSpPr>
        <p:spPr bwMode="auto">
          <a:xfrm>
            <a:off x="838200" y="1706563"/>
            <a:ext cx="5334000" cy="3810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800" b="1" dirty="0">
                <a:solidFill>
                  <a:srgbClr val="125F9A"/>
                </a:solidFill>
                <a:ea typeface="MS PGothic" charset="0"/>
              </a:rPr>
              <a:t>Foreign Direct Investment (FDI)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endParaRPr lang="en-US" altLang="en-US" sz="2800" b="1" dirty="0">
              <a:solidFill>
                <a:srgbClr val="125F9A"/>
              </a:solidFill>
              <a:latin typeface="Calibri" panose="020F0502020204030204" pitchFamily="34" charset="0"/>
              <a:ea typeface="MS PGothic" charset="0"/>
            </a:endParaRP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sz="2800" b="1" dirty="0">
                <a:solidFill>
                  <a:srgbClr val="125F9A"/>
                </a:solidFill>
              </a:rPr>
              <a:t>Inversion </a:t>
            </a:r>
            <a:endParaRPr lang="en-US" altLang="en-US" dirty="0"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pic>
        <p:nvPicPr>
          <p:cNvPr id="2150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904999"/>
            <a:ext cx="2413000" cy="32607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19050"/>
            <a:ext cx="8229600" cy="94549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3400" b="1" dirty="0">
                <a:solidFill>
                  <a:srgbClr val="125F9A"/>
                </a:solidFill>
                <a:latin typeface="+mn-lt"/>
                <a:ea typeface="MS PGothic" charset="0"/>
              </a:rPr>
              <a:t>International Financial </a:t>
            </a:r>
            <a:br>
              <a:rPr lang="en-US" sz="3400" b="1" dirty="0">
                <a:solidFill>
                  <a:srgbClr val="125F9A"/>
                </a:solidFill>
                <a:latin typeface="+mn-lt"/>
                <a:ea typeface="MS PGothic" charset="0"/>
              </a:rPr>
            </a:br>
            <a:r>
              <a:rPr lang="en-US" sz="3400" b="1" dirty="0">
                <a:solidFill>
                  <a:srgbClr val="125F9A"/>
                </a:solidFill>
                <a:latin typeface="+mn-lt"/>
                <a:ea typeface="MS PGothic" charset="0"/>
              </a:rPr>
              <a:t>and Trade Institutions</a:t>
            </a:r>
          </a:p>
        </p:txBody>
      </p:sp>
      <p:sp>
        <p:nvSpPr>
          <p:cNvPr id="23554" name="Rectangle 3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990600" y="1295400"/>
            <a:ext cx="7162800" cy="2438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None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Three institutions that set the rules by which international commerce is transacted: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World Bank (WB).</a:t>
            </a:r>
          </a:p>
          <a:p>
            <a:pPr lvl="1" eaLnBrk="1" hangingPunct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International Monetary Fund (IMF).</a:t>
            </a:r>
          </a:p>
          <a:p>
            <a:pPr lvl="1" eaLnBrk="1" hangingPunct="1">
              <a:spcAft>
                <a:spcPts val="13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altLang="en-US" dirty="0"/>
              <a:t>World Trade Organization (WTO).</a:t>
            </a:r>
            <a:endParaRPr lang="en-US" altLang="en-US" sz="9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3390900"/>
            <a:ext cx="5117706" cy="299618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457664"/>
            <a:ext cx="8229600" cy="58707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3400" b="1" dirty="0">
                <a:solidFill>
                  <a:srgbClr val="125F9A"/>
                </a:solidFill>
                <a:latin typeface="+mn-lt"/>
                <a:ea typeface="MS PGothic" charset="0"/>
              </a:rPr>
              <a:t>A closer look at..</a:t>
            </a:r>
          </a:p>
        </p:txBody>
      </p:sp>
      <p:sp>
        <p:nvSpPr>
          <p:cNvPr id="24578" name="Rectangle 3"/>
          <p:cNvSpPr>
            <a:spLocks noGrp="1" noChangeArrowheads="1"/>
          </p:cNvSpPr>
          <p:nvPr>
            <p:ph type="body" sz="quarter" idx="10"/>
          </p:nvPr>
        </p:nvSpPr>
        <p:spPr bwMode="auto">
          <a:xfrm>
            <a:off x="838200" y="1600200"/>
            <a:ext cx="5410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The World Bank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endParaRPr lang="en-US" altLang="en-US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International Monetary Fund</a:t>
            </a: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endParaRPr lang="en-US" altLang="en-US" dirty="0">
              <a:latin typeface="Calibri" panose="020F0502020204030204" pitchFamily="34" charset="0"/>
              <a:ea typeface="MS PGothic" panose="020B0600070205080204" pitchFamily="34" charset="-128"/>
            </a:endParaRPr>
          </a:p>
          <a:p>
            <a:pPr marL="0" indent="0" eaLnBrk="1" hangingPunct="1">
              <a:spcBef>
                <a:spcPts val="0"/>
              </a:spcBef>
              <a:spcAft>
                <a:spcPts val="1200"/>
              </a:spcAft>
              <a:buNone/>
            </a:pPr>
            <a:r>
              <a:rPr lang="en-US" altLang="en-US" dirty="0">
                <a:latin typeface="Calibri" panose="020F0502020204030204" pitchFamily="34" charset="0"/>
                <a:ea typeface="MS PGothic" panose="020B0600070205080204" pitchFamily="34" charset="-128"/>
              </a:rPr>
              <a:t>World Trade Organization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2419350"/>
            <a:ext cx="2895600" cy="22288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3094" y="486689"/>
            <a:ext cx="8643557" cy="587078"/>
          </a:xfrm>
        </p:spPr>
        <p:txBody>
          <a:bodyPr/>
          <a:lstStyle/>
          <a:p>
            <a:pPr algn="ctr" eaLnBrk="1" hangingPunct="1"/>
            <a:r>
              <a:rPr lang="en-US" altLang="en-US" sz="3400" b="1" dirty="0">
                <a:solidFill>
                  <a:srgbClr val="125F9A"/>
                </a:solidFill>
                <a:latin typeface="+mn-lt"/>
              </a:rPr>
              <a:t>The Benefits and Costs of Globalization</a:t>
            </a:r>
            <a:r>
              <a:rPr lang="en-US" altLang="en-US" sz="800" b="1" dirty="0">
                <a:solidFill>
                  <a:srgbClr val="125F9A"/>
                </a:solidFill>
                <a:latin typeface="+mn-lt"/>
              </a:rPr>
              <a:t>2</a:t>
            </a:r>
            <a:endParaRPr lang="en-US" altLang="en-US" sz="3400" b="1" dirty="0">
              <a:solidFill>
                <a:srgbClr val="125F9A"/>
              </a:solidFill>
              <a:latin typeface="+mn-lt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>
          <a:xfrm>
            <a:off x="7245107" y="1071573"/>
            <a:ext cx="1384543" cy="452427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Figure 4.2</a:t>
            </a:r>
          </a:p>
        </p:txBody>
      </p:sp>
      <p:pic>
        <p:nvPicPr>
          <p:cNvPr id="29701" name="Picture 1" descr="This table contains information regarding the benefits and costs of globalization. 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90"/>
          <a:stretch/>
        </p:blipFill>
        <p:spPr bwMode="auto">
          <a:xfrm>
            <a:off x="207963" y="1900238"/>
            <a:ext cx="8807450" cy="386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963942" y="1637633"/>
            <a:ext cx="4861560" cy="300987"/>
          </a:xfrm>
        </p:spPr>
        <p:txBody>
          <a:bodyPr/>
          <a:lstStyle/>
          <a:p>
            <a:pPr marL="0" indent="0" algn="ctr">
              <a:buNone/>
            </a:pP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Copyright © McGraw-Hill Education. Permission required for reproduction or display.</a:t>
            </a:r>
          </a:p>
        </p:txBody>
      </p:sp>
      <p:sp>
        <p:nvSpPr>
          <p:cNvPr id="7" name="TextBox 6">
            <a:hlinkClick r:id="rId4" action="ppaction://hlinksldjump"/>
          </p:cNvPr>
          <p:cNvSpPr txBox="1"/>
          <p:nvPr/>
        </p:nvSpPr>
        <p:spPr>
          <a:xfrm>
            <a:off x="6705600" y="6248400"/>
            <a:ext cx="2286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hlinkClick r:id="" action="ppaction://noaction"/>
              </a:rPr>
              <a:t>Access the text alternative for these images.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22158" y="457200"/>
            <a:ext cx="7481455" cy="48518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3400" b="1" dirty="0">
                <a:solidFill>
                  <a:srgbClr val="125F9A"/>
                </a:solidFill>
                <a:latin typeface="+mn-lt"/>
                <a:ea typeface="MS PGothic" charset="0"/>
              </a:rPr>
              <a:t>Comparative Political Systems</a:t>
            </a:r>
            <a:r>
              <a:rPr lang="en-US" sz="800" b="1" dirty="0">
                <a:solidFill>
                  <a:srgbClr val="125F9A"/>
                </a:solidFill>
                <a:latin typeface="+mn-lt"/>
                <a:ea typeface="MS PGothic" charset="0"/>
              </a:rPr>
              <a:t>1</a:t>
            </a:r>
          </a:p>
        </p:txBody>
      </p:sp>
      <p:sp>
        <p:nvSpPr>
          <p:cNvPr id="31751" name="Rectangle 6"/>
          <p:cNvSpPr>
            <a:spLocks noGrp="1" noChangeArrowheads="1"/>
          </p:cNvSpPr>
          <p:nvPr>
            <p:ph type="body" sz="quarter" idx="11"/>
          </p:nvPr>
        </p:nvSpPr>
        <p:spPr bwMode="auto">
          <a:xfrm>
            <a:off x="457200" y="1488678"/>
            <a:ext cx="8686800" cy="102592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l" eaLnBrk="1" hangingPunct="1">
              <a:buClr>
                <a:schemeClr val="accent1"/>
              </a:buClr>
            </a:pPr>
            <a:r>
              <a:rPr lang="en-US" altLang="en-US" sz="2600" b="1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Democracy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 </a:t>
            </a:r>
            <a:r>
              <a:rPr lang="en-US" altLang="en-US" b="0" dirty="0">
                <a:solidFill>
                  <a:srgbClr val="44546A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– </a:t>
            </a:r>
            <a:r>
              <a:rPr lang="en-US" altLang="en-US" sz="2600" b="0" dirty="0">
                <a:solidFill>
                  <a:srgbClr val="44546A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The presence of political freedom.</a:t>
            </a:r>
          </a:p>
          <a:p>
            <a:pPr algn="l" eaLnBrk="1" hangingPunct="1">
              <a:buClr>
                <a:schemeClr val="accent1"/>
              </a:buClr>
            </a:pPr>
            <a:r>
              <a:rPr lang="en-US" altLang="en-US" sz="2600" b="0" dirty="0">
                <a:solidFill>
                  <a:srgbClr val="44546A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Four defining features of democracy (according to the U.N.):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2440952" y="3429424"/>
            <a:ext cx="2061776" cy="440677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/>
              <a:t>Fair elections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4675078" y="3238678"/>
            <a:ext cx="2305713" cy="782054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chemeClr val="bg1"/>
                </a:solidFill>
              </a:rPr>
              <a:t>Independent media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6"/>
          </p:nvPr>
        </p:nvSpPr>
        <p:spPr>
          <a:xfrm>
            <a:off x="2324100" y="4708358"/>
            <a:ext cx="2286000" cy="1521333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2400" dirty="0">
                <a:solidFill>
                  <a:schemeClr val="bg1"/>
                </a:solidFill>
              </a:rPr>
              <a:t>Separation of powers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1600" dirty="0">
                <a:solidFill>
                  <a:schemeClr val="bg1"/>
                </a:solidFill>
              </a:rPr>
              <a:t>among the executive, legislative, and judicial branches of government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7"/>
          </p:nvPr>
        </p:nvSpPr>
        <p:spPr>
          <a:xfrm>
            <a:off x="4664581" y="4752474"/>
            <a:ext cx="2326769" cy="1371600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rgbClr val="000000"/>
                </a:solidFill>
                <a:ea typeface="MS PGothic" charset="0"/>
                <a:cs typeface="MS PGothic" charset="0"/>
              </a:rPr>
              <a:t>An open society</a:t>
            </a:r>
            <a:r>
              <a:rPr lang="en-US" sz="3600" dirty="0">
                <a:solidFill>
                  <a:srgbClr val="000000"/>
                </a:solidFill>
                <a:ea typeface="MS PGothic" charset="0"/>
                <a:cs typeface="MS PGothic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ea typeface="MS PGothic" charset="0"/>
                <a:cs typeface="MS PGothic" charset="0"/>
              </a:rPr>
              <a:t>where citizens have the right to form their own independent organization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Business and Society Template final sample[1]">
  <a:themeElements>
    <a:clrScheme name="B&amp;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E4E5A"/>
      </a:accent1>
      <a:accent2>
        <a:srgbClr val="40B4E5"/>
      </a:accent2>
      <a:accent3>
        <a:srgbClr val="125F9A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and Society Template final sample[1].pptx</Template>
  <TotalTime>1557</TotalTime>
  <Words>1480</Words>
  <Application>Microsoft Office PowerPoint</Application>
  <PresentationFormat>On-screen Show (4:3)</PresentationFormat>
  <Paragraphs>185</Paragraphs>
  <Slides>16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Tahoma</vt:lpstr>
      <vt:lpstr>Times New Roman</vt:lpstr>
      <vt:lpstr>Wingdings</vt:lpstr>
      <vt:lpstr>Business and Society Template final sample[1]</vt:lpstr>
      <vt:lpstr>Business in a Globalized World </vt:lpstr>
      <vt:lpstr>The Process of Globalization </vt:lpstr>
      <vt:lpstr>Major Multinational Enterprises (MNEs)</vt:lpstr>
      <vt:lpstr>The World’s Top 10 Nonfinancial Multinational Enterprises</vt:lpstr>
      <vt:lpstr>Consider</vt:lpstr>
      <vt:lpstr>International Financial  and Trade Institutions</vt:lpstr>
      <vt:lpstr>A closer look at..</vt:lpstr>
      <vt:lpstr>The Benefits and Costs of Globalization2</vt:lpstr>
      <vt:lpstr>Comparative Political Systems1</vt:lpstr>
      <vt:lpstr>Comparative Political Systems3 </vt:lpstr>
      <vt:lpstr>Comparative Economic Systems</vt:lpstr>
      <vt:lpstr>The Heritage Foundation</vt:lpstr>
      <vt:lpstr>Global Inequality and the Bottom of the Pyramid1 </vt:lpstr>
      <vt:lpstr>Global Inequality and the Bottom of the Pyramid2</vt:lpstr>
      <vt:lpstr>Consider</vt:lpstr>
      <vt:lpstr>Distinctive Attributes of the Three Major Sectors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4 Business in a Globalized World</dc:title>
  <dc:creator>Arnaud, Anke U.</dc:creator>
  <cp:lastModifiedBy>zelimir Todorovic</cp:lastModifiedBy>
  <cp:revision>106</cp:revision>
  <cp:lastPrinted>2018-11-20T22:18:27Z</cp:lastPrinted>
  <dcterms:created xsi:type="dcterms:W3CDTF">2016-01-15T01:30:41Z</dcterms:created>
  <dcterms:modified xsi:type="dcterms:W3CDTF">2020-03-03T18:45:02Z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TC010690261033</vt:lpwstr>
  </property>
</Properties>
</file>